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18"/>
  </p:notesMasterIdLst>
  <p:sldIdLst>
    <p:sldId id="256" r:id="rId2"/>
    <p:sldId id="262" r:id="rId3"/>
    <p:sldId id="275" r:id="rId4"/>
    <p:sldId id="276" r:id="rId5"/>
    <p:sldId id="277" r:id="rId6"/>
    <p:sldId id="278" r:id="rId7"/>
    <p:sldId id="263" r:id="rId8"/>
    <p:sldId id="294" r:id="rId9"/>
    <p:sldId id="297" r:id="rId10"/>
    <p:sldId id="296" r:id="rId11"/>
    <p:sldId id="290" r:id="rId12"/>
    <p:sldId id="298" r:id="rId13"/>
    <p:sldId id="293" r:id="rId14"/>
    <p:sldId id="291" r:id="rId15"/>
    <p:sldId id="292" r:id="rId16"/>
    <p:sldId id="273"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58DB"/>
    <a:srgbClr val="741BA5"/>
    <a:srgbClr val="CC9900"/>
    <a:srgbClr val="F8F7D9"/>
    <a:srgbClr val="DFC9EF"/>
    <a:srgbClr val="66FF33"/>
    <a:srgbClr val="66FFFF"/>
    <a:srgbClr val="0AB6B6"/>
    <a:srgbClr val="C7A1E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63" d="100"/>
          <a:sy n="63" d="100"/>
        </p:scale>
        <p:origin x="-126" y="-24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1462D-8482-46C3-BF6C-22DB7E560610}" type="datetimeFigureOut">
              <a:rPr lang="es-MX" smtClean="0"/>
              <a:pPr/>
              <a:t>02/12/2020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73F0E-58E5-4DE7-A528-9A7A73E8025D}" type="slidenum">
              <a:rPr lang="es-MX" smtClean="0"/>
              <a:pPr/>
              <a:t>‹Nº›</a:t>
            </a:fld>
            <a:endParaRPr lang="es-MX"/>
          </a:p>
        </p:txBody>
      </p:sp>
    </p:spTree>
    <p:extLst>
      <p:ext uri="{BB962C8B-B14F-4D97-AF65-F5344CB8AC3E}">
        <p14:creationId xmlns:p14="http://schemas.microsoft.com/office/powerpoint/2010/main" xmlns="" val="1181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A273F0E-58E5-4DE7-A528-9A7A73E8025D}" type="slidenum">
              <a:rPr lang="es-MX" smtClean="0"/>
              <a:pPr/>
              <a:t>1</a:t>
            </a:fld>
            <a:endParaRPr lang="es-MX"/>
          </a:p>
        </p:txBody>
      </p:sp>
    </p:spTree>
    <p:extLst>
      <p:ext uri="{BB962C8B-B14F-4D97-AF65-F5344CB8AC3E}">
        <p14:creationId xmlns:p14="http://schemas.microsoft.com/office/powerpoint/2010/main" xmlns="" val="359818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9DE85E7-0812-4A9B-85BC-1344273A15B6}" type="slidenum">
              <a:rPr lang="es-ES_tradnl" altLang="es-MX" smtClean="0">
                <a:latin typeface="Arial" panose="020B0604020202020204" pitchFamily="34" charset="0"/>
              </a:rPr>
              <a:pPr>
                <a:spcBef>
                  <a:spcPct val="0"/>
                </a:spcBef>
              </a:pPr>
              <a:t>2</a:t>
            </a:fld>
            <a:endParaRPr lang="es-ES_tradnl" altLang="es-MX" smtClean="0">
              <a:latin typeface="Arial" panose="020B0604020202020204" pitchFamily="34" charset="0"/>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s-ES_tradnl" altLang="es-MX" smtClean="0">
              <a:ea typeface="ＭＳ Ｐゴシック" panose="020B0600070205080204" pitchFamily="34" charset="-128"/>
            </a:endParaRPr>
          </a:p>
        </p:txBody>
      </p:sp>
    </p:spTree>
    <p:extLst>
      <p:ext uri="{BB962C8B-B14F-4D97-AF65-F5344CB8AC3E}">
        <p14:creationId xmlns:p14="http://schemas.microsoft.com/office/powerpoint/2010/main" xmlns="" val="1559266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2AD24C4-CE01-45A6-A252-D60F8E981D1D}" type="slidenum">
              <a:rPr lang="es-ES" smtClean="0">
                <a:solidFill>
                  <a:prstClr val="black"/>
                </a:solidFill>
              </a:rPr>
              <a:pPr/>
              <a:t>8</a:t>
            </a:fld>
            <a:endParaRPr lang="es-ES">
              <a:solidFill>
                <a:prstClr val="black"/>
              </a:solidFill>
            </a:endParaRPr>
          </a:p>
        </p:txBody>
      </p:sp>
    </p:spTree>
    <p:extLst>
      <p:ext uri="{BB962C8B-B14F-4D97-AF65-F5344CB8AC3E}">
        <p14:creationId xmlns:p14="http://schemas.microsoft.com/office/powerpoint/2010/main" xmlns="" val="68771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2AD24C4-CE01-45A6-A252-D60F8E981D1D}" type="slidenum">
              <a:rPr lang="es-ES" smtClean="0">
                <a:solidFill>
                  <a:prstClr val="black"/>
                </a:solidFill>
              </a:rPr>
              <a:pPr/>
              <a:t>11</a:t>
            </a:fld>
            <a:endParaRPr lang="es-ES">
              <a:solidFill>
                <a:prstClr val="black"/>
              </a:solidFill>
            </a:endParaRPr>
          </a:p>
        </p:txBody>
      </p:sp>
    </p:spTree>
    <p:extLst>
      <p:ext uri="{BB962C8B-B14F-4D97-AF65-F5344CB8AC3E}">
        <p14:creationId xmlns:p14="http://schemas.microsoft.com/office/powerpoint/2010/main" xmlns="" val="394323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DA525DD-8F4C-45A2-AD9C-F9D2FE0FFEDB}" type="slidenum">
              <a:rPr lang="es-MX" smtClean="0"/>
              <a:pPr/>
              <a:t>13</a:t>
            </a:fld>
            <a:endParaRPr lang="es-MX"/>
          </a:p>
        </p:txBody>
      </p:sp>
    </p:spTree>
    <p:extLst>
      <p:ext uri="{BB962C8B-B14F-4D97-AF65-F5344CB8AC3E}">
        <p14:creationId xmlns:p14="http://schemas.microsoft.com/office/powerpoint/2010/main" xmlns="" val="1567917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2AD24C4-CE01-45A6-A252-D60F8E981D1D}" type="slidenum">
              <a:rPr lang="es-ES" smtClean="0">
                <a:solidFill>
                  <a:prstClr val="black"/>
                </a:solidFill>
              </a:rPr>
              <a:pPr/>
              <a:t>14</a:t>
            </a:fld>
            <a:endParaRPr lang="es-ES">
              <a:solidFill>
                <a:prstClr val="black"/>
              </a:solidFill>
            </a:endParaRPr>
          </a:p>
        </p:txBody>
      </p:sp>
    </p:spTree>
    <p:extLst>
      <p:ext uri="{BB962C8B-B14F-4D97-AF65-F5344CB8AC3E}">
        <p14:creationId xmlns:p14="http://schemas.microsoft.com/office/powerpoint/2010/main" xmlns="" val="1853603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2AD24C4-CE01-45A6-A252-D60F8E981D1D}" type="slidenum">
              <a:rPr lang="es-ES" smtClean="0">
                <a:solidFill>
                  <a:prstClr val="black"/>
                </a:solidFill>
              </a:rPr>
              <a:pPr/>
              <a:t>15</a:t>
            </a:fld>
            <a:endParaRPr lang="es-ES">
              <a:solidFill>
                <a:prstClr val="black"/>
              </a:solidFill>
            </a:endParaRPr>
          </a:p>
        </p:txBody>
      </p:sp>
    </p:spTree>
    <p:extLst>
      <p:ext uri="{BB962C8B-B14F-4D97-AF65-F5344CB8AC3E}">
        <p14:creationId xmlns:p14="http://schemas.microsoft.com/office/powerpoint/2010/main" xmlns="" val="158798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pPr>
              <a:defRPr/>
            </a:pPr>
            <a:fld id="{D64CBEA6-2561-4B86-85ED-B8D057A004A4}" type="datetimeFigureOut">
              <a:rPr lang="es-MX" altLang="es-MX" smtClean="0">
                <a:solidFill>
                  <a:prstClr val="black">
                    <a:tint val="75000"/>
                  </a:prstClr>
                </a:solidFill>
              </a:rPr>
              <a:pPr>
                <a:defRPr/>
              </a:pPr>
              <a:t>02/12/2020</a:t>
            </a:fld>
            <a:endParaRPr lang="es-MX" altLang="es-MX">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F49EEB02-B0FA-445E-8910-3821C81FEDB1}" type="slidenum">
              <a:rPr lang="es-MX" altLang="es-MX" smtClean="0">
                <a:solidFill>
                  <a:prstClr val="black">
                    <a:tint val="75000"/>
                  </a:prstClr>
                </a:solidFill>
              </a:rPr>
              <a:pPr>
                <a:defRPr/>
              </a:pPr>
              <a:t>‹Nº›</a:t>
            </a:fld>
            <a:endParaRPr lang="es-MX" altLang="es-MX">
              <a:solidFill>
                <a:prstClr val="black">
                  <a:tint val="75000"/>
                </a:prstClr>
              </a:solidFill>
            </a:endParaRPr>
          </a:p>
        </p:txBody>
      </p:sp>
    </p:spTree>
    <p:extLst>
      <p:ext uri="{BB962C8B-B14F-4D97-AF65-F5344CB8AC3E}">
        <p14:creationId xmlns:p14="http://schemas.microsoft.com/office/powerpoint/2010/main" xmlns="" val="266428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a:defRPr/>
            </a:pPr>
            <a:fld id="{1AC63A68-548F-467F-89E6-2E4A592D73DD}" type="datetimeFigureOut">
              <a:rPr lang="es-MX" altLang="es-MX" smtClean="0">
                <a:solidFill>
                  <a:prstClr val="black">
                    <a:tint val="75000"/>
                  </a:prstClr>
                </a:solidFill>
              </a:rPr>
              <a:pPr>
                <a:defRPr/>
              </a:pPr>
              <a:t>02/12/2020</a:t>
            </a:fld>
            <a:endParaRPr lang="es-MX" altLang="es-MX">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718AB8E3-E358-408D-A90E-24D6D5D6761C}" type="slidenum">
              <a:rPr lang="es-MX" altLang="es-MX" smtClean="0">
                <a:solidFill>
                  <a:prstClr val="black">
                    <a:tint val="75000"/>
                  </a:prstClr>
                </a:solidFill>
              </a:rPr>
              <a:pPr>
                <a:defRPr/>
              </a:pPr>
              <a:t>‹Nº›</a:t>
            </a:fld>
            <a:endParaRPr lang="es-MX" altLang="es-MX">
              <a:solidFill>
                <a:prstClr val="black">
                  <a:tint val="75000"/>
                </a:prstClr>
              </a:solidFill>
            </a:endParaRPr>
          </a:p>
        </p:txBody>
      </p:sp>
    </p:spTree>
    <p:extLst>
      <p:ext uri="{BB962C8B-B14F-4D97-AF65-F5344CB8AC3E}">
        <p14:creationId xmlns:p14="http://schemas.microsoft.com/office/powerpoint/2010/main" xmlns="" val="330536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a:defRPr/>
            </a:pPr>
            <a:fld id="{22E81D92-8C46-496A-9F8D-493A2CF8570D}" type="datetimeFigureOut">
              <a:rPr lang="es-MX" altLang="es-MX" smtClean="0">
                <a:solidFill>
                  <a:prstClr val="black">
                    <a:tint val="75000"/>
                  </a:prstClr>
                </a:solidFill>
              </a:rPr>
              <a:pPr>
                <a:defRPr/>
              </a:pPr>
              <a:t>02/12/2020</a:t>
            </a:fld>
            <a:endParaRPr lang="es-MX" altLang="es-MX">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D0E0FA04-7EA3-4F38-9A01-059E1FD1BCB7}" type="slidenum">
              <a:rPr lang="es-MX" altLang="es-MX" smtClean="0">
                <a:solidFill>
                  <a:prstClr val="black">
                    <a:tint val="75000"/>
                  </a:prstClr>
                </a:solidFill>
              </a:rPr>
              <a:pPr>
                <a:defRPr/>
              </a:pPr>
              <a:t>‹Nº›</a:t>
            </a:fld>
            <a:endParaRPr lang="es-MX" altLang="es-MX">
              <a:solidFill>
                <a:prstClr val="black">
                  <a:tint val="75000"/>
                </a:prstClr>
              </a:solidFill>
            </a:endParaRPr>
          </a:p>
        </p:txBody>
      </p:sp>
    </p:spTree>
    <p:extLst>
      <p:ext uri="{BB962C8B-B14F-4D97-AF65-F5344CB8AC3E}">
        <p14:creationId xmlns:p14="http://schemas.microsoft.com/office/powerpoint/2010/main" xmlns="" val="99250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a:defRPr/>
            </a:pPr>
            <a:fld id="{C72337A0-724D-4A45-A0EB-A54C507855B2}" type="datetimeFigureOut">
              <a:rPr lang="es-MX" altLang="es-MX" smtClean="0">
                <a:solidFill>
                  <a:prstClr val="black">
                    <a:tint val="75000"/>
                  </a:prstClr>
                </a:solidFill>
              </a:rPr>
              <a:pPr>
                <a:defRPr/>
              </a:pPr>
              <a:t>02/12/2020</a:t>
            </a:fld>
            <a:endParaRPr lang="es-MX" altLang="es-MX">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B84EBAB9-DF90-403F-9E96-C39E61FE2B61}" type="slidenum">
              <a:rPr lang="es-MX" altLang="es-MX" smtClean="0">
                <a:solidFill>
                  <a:prstClr val="black">
                    <a:tint val="75000"/>
                  </a:prstClr>
                </a:solidFill>
              </a:rPr>
              <a:pPr>
                <a:defRPr/>
              </a:pPr>
              <a:t>‹Nº›</a:t>
            </a:fld>
            <a:endParaRPr lang="es-MX" altLang="es-MX">
              <a:solidFill>
                <a:prstClr val="black">
                  <a:tint val="75000"/>
                </a:prstClr>
              </a:solidFill>
            </a:endParaRPr>
          </a:p>
        </p:txBody>
      </p:sp>
    </p:spTree>
    <p:extLst>
      <p:ext uri="{BB962C8B-B14F-4D97-AF65-F5344CB8AC3E}">
        <p14:creationId xmlns:p14="http://schemas.microsoft.com/office/powerpoint/2010/main" xmlns="" val="241255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a:defRPr/>
            </a:pPr>
            <a:fld id="{CCE4BF13-B993-4069-9B36-215FC43C30FA}" type="datetimeFigureOut">
              <a:rPr lang="es-MX" altLang="es-MX" smtClean="0">
                <a:solidFill>
                  <a:prstClr val="black">
                    <a:tint val="75000"/>
                  </a:prstClr>
                </a:solidFill>
              </a:rPr>
              <a:pPr>
                <a:defRPr/>
              </a:pPr>
              <a:t>02/12/2020</a:t>
            </a:fld>
            <a:endParaRPr lang="es-MX" altLang="es-MX">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A29F3C05-640C-4E5E-9C2B-A801FDEFEFEE}" type="slidenum">
              <a:rPr lang="es-MX" altLang="es-MX" smtClean="0">
                <a:solidFill>
                  <a:prstClr val="black">
                    <a:tint val="75000"/>
                  </a:prstClr>
                </a:solidFill>
              </a:rPr>
              <a:pPr>
                <a:defRPr/>
              </a:pPr>
              <a:t>‹Nº›</a:t>
            </a:fld>
            <a:endParaRPr lang="es-MX" altLang="es-MX">
              <a:solidFill>
                <a:prstClr val="black">
                  <a:tint val="75000"/>
                </a:prstClr>
              </a:solidFill>
            </a:endParaRPr>
          </a:p>
        </p:txBody>
      </p:sp>
    </p:spTree>
    <p:extLst>
      <p:ext uri="{BB962C8B-B14F-4D97-AF65-F5344CB8AC3E}">
        <p14:creationId xmlns:p14="http://schemas.microsoft.com/office/powerpoint/2010/main" xmlns="" val="298264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a:defRPr/>
            </a:pPr>
            <a:fld id="{45F9B02F-F217-49AD-B414-BDF182BE53A9}" type="datetimeFigureOut">
              <a:rPr lang="es-MX" altLang="es-MX" smtClean="0">
                <a:solidFill>
                  <a:prstClr val="black">
                    <a:tint val="75000"/>
                  </a:prstClr>
                </a:solidFill>
              </a:rPr>
              <a:pPr>
                <a:defRPr/>
              </a:pPr>
              <a:t>02/12/2020</a:t>
            </a:fld>
            <a:endParaRPr lang="es-MX" altLang="es-MX">
              <a:solidFill>
                <a:prstClr val="black">
                  <a:tint val="75000"/>
                </a:prstClr>
              </a:solidFill>
            </a:endParaRPr>
          </a:p>
        </p:txBody>
      </p:sp>
      <p:sp>
        <p:nvSpPr>
          <p:cNvPr id="6" name="Marcador de pie de página 5"/>
          <p:cNvSpPr>
            <a:spLocks noGrp="1"/>
          </p:cNvSpPr>
          <p:nvPr>
            <p:ph type="ftr" sz="quarter" idx="11"/>
          </p:nvPr>
        </p:nvSpPr>
        <p:spPr/>
        <p:txBody>
          <a:bodyPr/>
          <a:lstStyle/>
          <a:p>
            <a:pPr>
              <a:defRPr/>
            </a:pPr>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a:defRPr/>
            </a:pPr>
            <a:fld id="{98E6596C-BDC9-41F8-831F-9B5247A58748}" type="slidenum">
              <a:rPr lang="es-MX" altLang="es-MX" smtClean="0">
                <a:solidFill>
                  <a:prstClr val="black">
                    <a:tint val="75000"/>
                  </a:prstClr>
                </a:solidFill>
              </a:rPr>
              <a:pPr>
                <a:defRPr/>
              </a:pPr>
              <a:t>‹Nº›</a:t>
            </a:fld>
            <a:endParaRPr lang="es-MX" altLang="es-MX">
              <a:solidFill>
                <a:prstClr val="black">
                  <a:tint val="75000"/>
                </a:prstClr>
              </a:solidFill>
            </a:endParaRPr>
          </a:p>
        </p:txBody>
      </p:sp>
    </p:spTree>
    <p:extLst>
      <p:ext uri="{BB962C8B-B14F-4D97-AF65-F5344CB8AC3E}">
        <p14:creationId xmlns:p14="http://schemas.microsoft.com/office/powerpoint/2010/main" xmlns="" val="276020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a:defRPr/>
            </a:pPr>
            <a:fld id="{C2FCBD63-7771-4AF4-93BE-90CA131A17A5}" type="datetimeFigureOut">
              <a:rPr lang="es-MX" altLang="es-MX" smtClean="0">
                <a:solidFill>
                  <a:prstClr val="black">
                    <a:tint val="75000"/>
                  </a:prstClr>
                </a:solidFill>
              </a:rPr>
              <a:pPr>
                <a:defRPr/>
              </a:pPr>
              <a:t>02/12/2020</a:t>
            </a:fld>
            <a:endParaRPr lang="es-MX" altLang="es-MX">
              <a:solidFill>
                <a:prstClr val="black">
                  <a:tint val="75000"/>
                </a:prstClr>
              </a:solidFill>
            </a:endParaRPr>
          </a:p>
        </p:txBody>
      </p:sp>
      <p:sp>
        <p:nvSpPr>
          <p:cNvPr id="8" name="Marcador de pie de página 7"/>
          <p:cNvSpPr>
            <a:spLocks noGrp="1"/>
          </p:cNvSpPr>
          <p:nvPr>
            <p:ph type="ftr" sz="quarter" idx="11"/>
          </p:nvPr>
        </p:nvSpPr>
        <p:spPr/>
        <p:txBody>
          <a:bodyPr/>
          <a:lstStyle/>
          <a:p>
            <a:pPr>
              <a:defRPr/>
            </a:pPr>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pPr>
              <a:defRPr/>
            </a:pPr>
            <a:fld id="{41AF0989-A02E-4480-9197-AD7D9D996C9C}" type="slidenum">
              <a:rPr lang="es-MX" altLang="es-MX" smtClean="0">
                <a:solidFill>
                  <a:prstClr val="black">
                    <a:tint val="75000"/>
                  </a:prstClr>
                </a:solidFill>
              </a:rPr>
              <a:pPr>
                <a:defRPr/>
              </a:pPr>
              <a:t>‹Nº›</a:t>
            </a:fld>
            <a:endParaRPr lang="es-MX" altLang="es-MX">
              <a:solidFill>
                <a:prstClr val="black">
                  <a:tint val="75000"/>
                </a:prstClr>
              </a:solidFill>
            </a:endParaRPr>
          </a:p>
        </p:txBody>
      </p:sp>
    </p:spTree>
    <p:extLst>
      <p:ext uri="{BB962C8B-B14F-4D97-AF65-F5344CB8AC3E}">
        <p14:creationId xmlns:p14="http://schemas.microsoft.com/office/powerpoint/2010/main" xmlns="" val="23520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a:defRPr/>
            </a:pPr>
            <a:fld id="{B1851656-5593-4A00-B6A9-BA0ECF237703}" type="datetimeFigureOut">
              <a:rPr lang="es-MX" altLang="es-MX" smtClean="0">
                <a:solidFill>
                  <a:prstClr val="black">
                    <a:tint val="75000"/>
                  </a:prstClr>
                </a:solidFill>
              </a:rPr>
              <a:pPr>
                <a:defRPr/>
              </a:pPr>
              <a:t>02/12/2020</a:t>
            </a:fld>
            <a:endParaRPr lang="es-MX" altLang="es-MX">
              <a:solidFill>
                <a:prstClr val="black">
                  <a:tint val="75000"/>
                </a:prstClr>
              </a:solidFill>
            </a:endParaRPr>
          </a:p>
        </p:txBody>
      </p:sp>
      <p:sp>
        <p:nvSpPr>
          <p:cNvPr id="4" name="Marcador de pie de página 3"/>
          <p:cNvSpPr>
            <a:spLocks noGrp="1"/>
          </p:cNvSpPr>
          <p:nvPr>
            <p:ph type="ftr" sz="quarter" idx="11"/>
          </p:nvPr>
        </p:nvSpPr>
        <p:spPr/>
        <p:txBody>
          <a:bodyPr/>
          <a:lstStyle/>
          <a:p>
            <a:pPr>
              <a:defRPr/>
            </a:pPr>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pPr>
              <a:defRPr/>
            </a:pPr>
            <a:fld id="{DAA33C64-7AEF-4CE9-9D2F-CB05102FDBC1}" type="slidenum">
              <a:rPr lang="es-MX" altLang="es-MX" smtClean="0">
                <a:solidFill>
                  <a:prstClr val="black">
                    <a:tint val="75000"/>
                  </a:prstClr>
                </a:solidFill>
              </a:rPr>
              <a:pPr>
                <a:defRPr/>
              </a:pPr>
              <a:t>‹Nº›</a:t>
            </a:fld>
            <a:endParaRPr lang="es-MX" altLang="es-MX">
              <a:solidFill>
                <a:prstClr val="black">
                  <a:tint val="75000"/>
                </a:prstClr>
              </a:solidFill>
            </a:endParaRPr>
          </a:p>
        </p:txBody>
      </p:sp>
    </p:spTree>
    <p:extLst>
      <p:ext uri="{BB962C8B-B14F-4D97-AF65-F5344CB8AC3E}">
        <p14:creationId xmlns:p14="http://schemas.microsoft.com/office/powerpoint/2010/main" xmlns="" val="33916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fld id="{551B8A53-2012-49A3-8AF0-182788B08B91}" type="datetimeFigureOut">
              <a:rPr lang="es-MX" altLang="es-MX" smtClean="0">
                <a:solidFill>
                  <a:prstClr val="black">
                    <a:tint val="75000"/>
                  </a:prstClr>
                </a:solidFill>
              </a:rPr>
              <a:pPr>
                <a:defRPr/>
              </a:pPr>
              <a:t>02/12/2020</a:t>
            </a:fld>
            <a:endParaRPr lang="es-MX" altLang="es-MX">
              <a:solidFill>
                <a:prstClr val="black">
                  <a:tint val="75000"/>
                </a:prstClr>
              </a:solidFill>
            </a:endParaRPr>
          </a:p>
        </p:txBody>
      </p:sp>
      <p:sp>
        <p:nvSpPr>
          <p:cNvPr id="3" name="Marcador de pie de página 2"/>
          <p:cNvSpPr>
            <a:spLocks noGrp="1"/>
          </p:cNvSpPr>
          <p:nvPr>
            <p:ph type="ftr" sz="quarter" idx="11"/>
          </p:nvPr>
        </p:nvSpPr>
        <p:spPr/>
        <p:txBody>
          <a:bodyPr/>
          <a:lstStyle/>
          <a:p>
            <a:pPr>
              <a:defRPr/>
            </a:pPr>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pPr>
              <a:defRPr/>
            </a:pPr>
            <a:fld id="{9EDD3E8D-31DE-48F9-9CA4-AE48C52ECDE3}" type="slidenum">
              <a:rPr lang="es-MX" altLang="es-MX" smtClean="0">
                <a:solidFill>
                  <a:prstClr val="black">
                    <a:tint val="75000"/>
                  </a:prstClr>
                </a:solidFill>
              </a:rPr>
              <a:pPr>
                <a:defRPr/>
              </a:pPr>
              <a:t>‹Nº›</a:t>
            </a:fld>
            <a:endParaRPr lang="es-MX" altLang="es-MX">
              <a:solidFill>
                <a:prstClr val="black">
                  <a:tint val="75000"/>
                </a:prstClr>
              </a:solidFill>
            </a:endParaRPr>
          </a:p>
        </p:txBody>
      </p:sp>
    </p:spTree>
    <p:extLst>
      <p:ext uri="{BB962C8B-B14F-4D97-AF65-F5344CB8AC3E}">
        <p14:creationId xmlns:p14="http://schemas.microsoft.com/office/powerpoint/2010/main" xmlns="" val="348817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a:defRPr/>
            </a:pPr>
            <a:fld id="{DF4736C7-A3B0-463B-82A2-C1ECDFDF9FB5}" type="datetimeFigureOut">
              <a:rPr lang="es-MX" altLang="es-MX" smtClean="0">
                <a:solidFill>
                  <a:prstClr val="black">
                    <a:tint val="75000"/>
                  </a:prstClr>
                </a:solidFill>
              </a:rPr>
              <a:pPr>
                <a:defRPr/>
              </a:pPr>
              <a:t>02/12/2020</a:t>
            </a:fld>
            <a:endParaRPr lang="es-MX" altLang="es-MX">
              <a:solidFill>
                <a:prstClr val="black">
                  <a:tint val="75000"/>
                </a:prstClr>
              </a:solidFill>
            </a:endParaRPr>
          </a:p>
        </p:txBody>
      </p:sp>
      <p:sp>
        <p:nvSpPr>
          <p:cNvPr id="6" name="Marcador de pie de página 5"/>
          <p:cNvSpPr>
            <a:spLocks noGrp="1"/>
          </p:cNvSpPr>
          <p:nvPr>
            <p:ph type="ftr" sz="quarter" idx="11"/>
          </p:nvPr>
        </p:nvSpPr>
        <p:spPr/>
        <p:txBody>
          <a:bodyPr/>
          <a:lstStyle/>
          <a:p>
            <a:pPr>
              <a:defRPr/>
            </a:pPr>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a:defRPr/>
            </a:pPr>
            <a:fld id="{4D411087-B16B-4F3B-8D73-5607F7D10F80}" type="slidenum">
              <a:rPr lang="es-MX" altLang="es-MX" smtClean="0">
                <a:solidFill>
                  <a:prstClr val="black">
                    <a:tint val="75000"/>
                  </a:prstClr>
                </a:solidFill>
              </a:rPr>
              <a:pPr>
                <a:defRPr/>
              </a:pPr>
              <a:t>‹Nº›</a:t>
            </a:fld>
            <a:endParaRPr lang="es-MX" altLang="es-MX">
              <a:solidFill>
                <a:prstClr val="black">
                  <a:tint val="75000"/>
                </a:prstClr>
              </a:solidFill>
            </a:endParaRPr>
          </a:p>
        </p:txBody>
      </p:sp>
    </p:spTree>
    <p:extLst>
      <p:ext uri="{BB962C8B-B14F-4D97-AF65-F5344CB8AC3E}">
        <p14:creationId xmlns:p14="http://schemas.microsoft.com/office/powerpoint/2010/main" xmlns="" val="134684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a:defRPr/>
            </a:pPr>
            <a:fld id="{500DA5BF-E6FD-4979-8B94-3D06F676A641}" type="datetimeFigureOut">
              <a:rPr lang="es-MX" altLang="es-MX" smtClean="0">
                <a:solidFill>
                  <a:prstClr val="black">
                    <a:tint val="75000"/>
                  </a:prstClr>
                </a:solidFill>
              </a:rPr>
              <a:pPr>
                <a:defRPr/>
              </a:pPr>
              <a:t>02/12/2020</a:t>
            </a:fld>
            <a:endParaRPr lang="es-MX" altLang="es-MX">
              <a:solidFill>
                <a:prstClr val="black">
                  <a:tint val="75000"/>
                </a:prstClr>
              </a:solidFill>
            </a:endParaRPr>
          </a:p>
        </p:txBody>
      </p:sp>
      <p:sp>
        <p:nvSpPr>
          <p:cNvPr id="6" name="Marcador de pie de página 5"/>
          <p:cNvSpPr>
            <a:spLocks noGrp="1"/>
          </p:cNvSpPr>
          <p:nvPr>
            <p:ph type="ftr" sz="quarter" idx="11"/>
          </p:nvPr>
        </p:nvSpPr>
        <p:spPr/>
        <p:txBody>
          <a:bodyPr/>
          <a:lstStyle/>
          <a:p>
            <a:pPr>
              <a:defRPr/>
            </a:pPr>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a:defRPr/>
            </a:pPr>
            <a:fld id="{8BBFCD14-1DEF-4F9C-A259-326EB2A4EBD8}" type="slidenum">
              <a:rPr lang="es-MX" altLang="es-MX" smtClean="0">
                <a:solidFill>
                  <a:prstClr val="black">
                    <a:tint val="75000"/>
                  </a:prstClr>
                </a:solidFill>
              </a:rPr>
              <a:pPr>
                <a:defRPr/>
              </a:pPr>
              <a:t>‹Nº›</a:t>
            </a:fld>
            <a:endParaRPr lang="es-MX" altLang="es-MX">
              <a:solidFill>
                <a:prstClr val="black">
                  <a:tint val="75000"/>
                </a:prstClr>
              </a:solidFill>
            </a:endParaRPr>
          </a:p>
        </p:txBody>
      </p:sp>
    </p:spTree>
    <p:extLst>
      <p:ext uri="{BB962C8B-B14F-4D97-AF65-F5344CB8AC3E}">
        <p14:creationId xmlns:p14="http://schemas.microsoft.com/office/powerpoint/2010/main" xmlns="" val="92887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12/2/2020</a:t>
            </a:fld>
            <a:endParaRPr lang="en-US">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79542233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2.png"/><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1645" y="1423851"/>
            <a:ext cx="4391098" cy="5040680"/>
          </a:xfrm>
        </p:spPr>
        <p:txBody>
          <a:bodyPr>
            <a:normAutofit fontScale="90000"/>
          </a:bodyPr>
          <a:lstStyle/>
          <a:p>
            <a:r>
              <a:rPr lang="es-MX" sz="4000" b="1" dirty="0" smtClean="0">
                <a:solidFill>
                  <a:schemeClr val="tx1">
                    <a:lumMod val="50000"/>
                    <a:lumOff val="50000"/>
                  </a:schemeClr>
                </a:solidFill>
              </a:rPr>
              <a:t>EXPERIENCIA DE ORGANIZACIÓN DE MUJERES PARA LA PREVENCION COMUNITARIA DEL DERECHO A UNA VIDA LIBRE DE VIOLENCIA EN EL ESPACIO PUBLICO</a:t>
            </a:r>
            <a:endParaRPr lang="es-MX" sz="4000" b="1" dirty="0">
              <a:solidFill>
                <a:schemeClr val="tx1">
                  <a:lumMod val="50000"/>
                  <a:lumOff val="50000"/>
                </a:schemeClr>
              </a:solidFill>
            </a:endParaRPr>
          </a:p>
        </p:txBody>
      </p:sp>
      <p:pic>
        <p:nvPicPr>
          <p:cNvPr id="7" name="Imagen 6"/>
          <p:cNvPicPr>
            <a:picLocks noChangeAspect="1"/>
          </p:cNvPicPr>
          <p:nvPr/>
        </p:nvPicPr>
        <p:blipFill>
          <a:blip r:embed="rId3" cstate="print"/>
          <a:stretch>
            <a:fillRect/>
          </a:stretch>
        </p:blipFill>
        <p:spPr>
          <a:xfrm>
            <a:off x="8481159" y="4833038"/>
            <a:ext cx="2379712" cy="1464438"/>
          </a:xfrm>
          <a:prstGeom prst="rect">
            <a:avLst/>
          </a:prstGeom>
        </p:spPr>
      </p:pic>
      <p:pic>
        <p:nvPicPr>
          <p:cNvPr id="2" name="Imagen 1"/>
          <p:cNvPicPr>
            <a:picLocks noChangeAspect="1"/>
          </p:cNvPicPr>
          <p:nvPr/>
        </p:nvPicPr>
        <p:blipFill>
          <a:blip r:embed="rId4" cstate="print"/>
          <a:stretch>
            <a:fillRect/>
          </a:stretch>
        </p:blipFill>
        <p:spPr>
          <a:xfrm>
            <a:off x="6096000" y="1043115"/>
            <a:ext cx="5730778" cy="3344740"/>
          </a:xfrm>
          <a:prstGeom prst="rect">
            <a:avLst/>
          </a:prstGeom>
        </p:spPr>
      </p:pic>
      <p:sp>
        <p:nvSpPr>
          <p:cNvPr id="3" name="CuadroTexto 2"/>
          <p:cNvSpPr txBox="1"/>
          <p:nvPr/>
        </p:nvSpPr>
        <p:spPr>
          <a:xfrm>
            <a:off x="6096000" y="228600"/>
            <a:ext cx="5192485" cy="369332"/>
          </a:xfrm>
          <a:prstGeom prst="rect">
            <a:avLst/>
          </a:prstGeom>
          <a:noFill/>
        </p:spPr>
        <p:txBody>
          <a:bodyPr wrap="square" rtlCol="0">
            <a:spAutoFit/>
          </a:bodyPr>
          <a:lstStyle/>
          <a:p>
            <a:pPr algn="ctr"/>
            <a:r>
              <a:rPr lang="es-MX" dirty="0" smtClean="0">
                <a:solidFill>
                  <a:schemeClr val="accent6">
                    <a:lumMod val="50000"/>
                  </a:schemeClr>
                </a:solidFill>
              </a:rPr>
              <a:t>CENTRO DE DERECHOS HUMANOS VICTORIA DIEZ </a:t>
            </a:r>
            <a:endParaRPr lang="es-MX" dirty="0">
              <a:solidFill>
                <a:schemeClr val="accent6">
                  <a:lumMod val="50000"/>
                </a:schemeClr>
              </a:solidFill>
            </a:endParaRPr>
          </a:p>
        </p:txBody>
      </p:sp>
    </p:spTree>
    <p:extLst>
      <p:ext uri="{BB962C8B-B14F-4D97-AF65-F5344CB8AC3E}">
        <p14:creationId xmlns:p14="http://schemas.microsoft.com/office/powerpoint/2010/main" xmlns="" val="3926300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41743"/>
            <a:ext cx="12191999" cy="2933226"/>
          </a:xfrm>
        </p:spPr>
        <p:style>
          <a:lnRef idx="0">
            <a:scrgbClr r="0" g="0" b="0"/>
          </a:lnRef>
          <a:fillRef idx="1001">
            <a:schemeClr val="lt2"/>
          </a:fillRef>
          <a:effectRef idx="0">
            <a:scrgbClr r="0" g="0" b="0"/>
          </a:effectRef>
          <a:fontRef idx="major"/>
        </p:style>
        <p:txBody>
          <a:bodyPr>
            <a:normAutofit/>
          </a:bodyPr>
          <a:lstStyle/>
          <a:p>
            <a:r>
              <a:rPr lang="es-MX" sz="1600" dirty="0" smtClean="0">
                <a:latin typeface="Candara" panose="020E0502030303020204" pitchFamily="34" charset="0"/>
              </a:rPr>
              <a:t>Al </a:t>
            </a:r>
            <a:r>
              <a:rPr lang="es-MX" sz="1600" dirty="0">
                <a:latin typeface="Candara" panose="020E0502030303020204" pitchFamily="34" charset="0"/>
              </a:rPr>
              <a:t>compartir nuestras experiencias nos dimos cuenta que la mayoría de nosotras y mujeres de nuestras familias, vecinas y amigas constantemente hemos </a:t>
            </a:r>
            <a:r>
              <a:rPr lang="es-MX" sz="1600" dirty="0" smtClean="0">
                <a:latin typeface="Candara" panose="020E0502030303020204" pitchFamily="34" charset="0"/>
              </a:rPr>
              <a:t>padecido </a:t>
            </a:r>
            <a:r>
              <a:rPr lang="es-MX" sz="1600" dirty="0">
                <a:latin typeface="Candara" panose="020E0502030303020204" pitchFamily="34" charset="0"/>
              </a:rPr>
              <a:t>acoso </a:t>
            </a:r>
            <a:r>
              <a:rPr lang="es-MX" sz="1600" dirty="0" smtClean="0">
                <a:latin typeface="Candara" panose="020E0502030303020204" pitchFamily="34" charset="0"/>
              </a:rPr>
              <a:t>sexual. Así que nos dimos a la tarea de generar en el mercadito de los sábado un espacio agradable para hablar con las mujeres que van a comprar, vender o hacer trueque. Lo pensamos como un espacio de transformación social al generar otra manera de encontrarnos. </a:t>
            </a:r>
            <a:br>
              <a:rPr lang="es-MX" sz="1600" dirty="0" smtClean="0">
                <a:latin typeface="Candara" panose="020E0502030303020204" pitchFamily="34" charset="0"/>
              </a:rPr>
            </a:br>
            <a:r>
              <a:rPr lang="es-MX" sz="1600" dirty="0" smtClean="0">
                <a:latin typeface="Candara" panose="020E0502030303020204" pitchFamily="34" charset="0"/>
              </a:rPr>
              <a:t>Lo limpiamos y ambientamos a manera de escenario para encontrarnos aún en lo público pero de una forma íntima y profunda</a:t>
            </a:r>
            <a:r>
              <a:rPr lang="es-MX" sz="1600" dirty="0">
                <a:latin typeface="Candara" panose="020E0502030303020204" pitchFamily="34" charset="0"/>
              </a:rPr>
              <a:t>. Invitamos </a:t>
            </a:r>
            <a:r>
              <a:rPr lang="es-MX" sz="1600" dirty="0" smtClean="0">
                <a:latin typeface="Candara" panose="020E0502030303020204" pitchFamily="34" charset="0"/>
              </a:rPr>
              <a:t>a </a:t>
            </a:r>
            <a:r>
              <a:rPr lang="es-MX" sz="1600" dirty="0">
                <a:latin typeface="Candara" panose="020E0502030303020204" pitchFamily="34" charset="0"/>
              </a:rPr>
              <a:t>las mujeres a que se tomaran unos minutos, les ofrecemos un té elaborado con amor y con </a:t>
            </a:r>
            <a:r>
              <a:rPr lang="es-MX" sz="1600" dirty="0" smtClean="0">
                <a:latin typeface="Candara" panose="020E0502030303020204" pitchFamily="34" charset="0"/>
              </a:rPr>
              <a:t>conocimiento </a:t>
            </a:r>
            <a:r>
              <a:rPr lang="es-MX" sz="1600" dirty="0">
                <a:latin typeface="Candara" panose="020E0502030303020204" pitchFamily="34" charset="0"/>
              </a:rPr>
              <a:t>de plantas curativas. Nuestras manos </a:t>
            </a:r>
            <a:r>
              <a:rPr lang="es-MX" sz="1600" dirty="0" smtClean="0">
                <a:latin typeface="Candara" panose="020E0502030303020204" pitchFamily="34" charset="0"/>
              </a:rPr>
              <a:t>ungidas </a:t>
            </a:r>
            <a:r>
              <a:rPr lang="es-MX" sz="1600" dirty="0">
                <a:latin typeface="Candara" panose="020E0502030303020204" pitchFamily="34" charset="0"/>
              </a:rPr>
              <a:t>con aceites relajantes tocaban sus cabezas para realizar por unos minutos un masaje y un contacto con el cuerpo, sus experiencias, susurros y heridas. Nos miramos o los ojos y parecía que nos </a:t>
            </a:r>
            <a:r>
              <a:rPr lang="es-MX" sz="1600" dirty="0" smtClean="0">
                <a:latin typeface="Candara" panose="020E0502030303020204" pitchFamily="34" charset="0"/>
              </a:rPr>
              <a:t>conocíamos </a:t>
            </a:r>
            <a:r>
              <a:rPr lang="es-MX" sz="1600" dirty="0">
                <a:latin typeface="Candara" panose="020E0502030303020204" pitchFamily="34" charset="0"/>
              </a:rPr>
              <a:t>de siempre o que, aunque nos encontrábamos a diario no nos habíamos mirado de esta forma</a:t>
            </a:r>
            <a:r>
              <a:rPr lang="es-MX" sz="1600" dirty="0" smtClean="0">
                <a:latin typeface="Candara" panose="020E0502030303020204" pitchFamily="34" charset="0"/>
              </a:rPr>
              <a:t>.</a:t>
            </a:r>
            <a:endParaRPr lang="es-MX" sz="2000" dirty="0">
              <a:latin typeface="+mn-lt"/>
            </a:endParaRPr>
          </a:p>
        </p:txBody>
      </p:sp>
      <p:pic>
        <p:nvPicPr>
          <p:cNvPr id="6" name="Imagen 5"/>
          <p:cNvPicPr>
            <a:picLocks noChangeAspect="1"/>
          </p:cNvPicPr>
          <p:nvPr/>
        </p:nvPicPr>
        <p:blipFill>
          <a:blip r:embed="rId2" cstate="print"/>
          <a:stretch>
            <a:fillRect/>
          </a:stretch>
        </p:blipFill>
        <p:spPr>
          <a:xfrm>
            <a:off x="4357004" y="3264598"/>
            <a:ext cx="7522071" cy="3422203"/>
          </a:xfrm>
          <a:prstGeom prst="rect">
            <a:avLst/>
          </a:prstGeom>
        </p:spPr>
      </p:pic>
      <p:sp>
        <p:nvSpPr>
          <p:cNvPr id="7" name="CuadroTexto 6"/>
          <p:cNvSpPr txBox="1"/>
          <p:nvPr/>
        </p:nvSpPr>
        <p:spPr>
          <a:xfrm>
            <a:off x="4628852" y="4640736"/>
            <a:ext cx="718751" cy="338554"/>
          </a:xfrm>
          <a:prstGeom prst="rect">
            <a:avLst/>
          </a:prstGeom>
          <a:noFill/>
        </p:spPr>
        <p:txBody>
          <a:bodyPr wrap="square" rtlCol="0">
            <a:spAutoFit/>
          </a:bodyPr>
          <a:lstStyle/>
          <a:p>
            <a:r>
              <a:rPr lang="es-MX" sz="1600" dirty="0" smtClean="0"/>
              <a:t>2017</a:t>
            </a:r>
            <a:endParaRPr lang="es-MX" sz="1600" dirty="0"/>
          </a:p>
        </p:txBody>
      </p:sp>
      <p:sp>
        <p:nvSpPr>
          <p:cNvPr id="8" name="CuadroTexto 7"/>
          <p:cNvSpPr txBox="1"/>
          <p:nvPr/>
        </p:nvSpPr>
        <p:spPr>
          <a:xfrm>
            <a:off x="6730314" y="5544064"/>
            <a:ext cx="716931" cy="338554"/>
          </a:xfrm>
          <a:prstGeom prst="rect">
            <a:avLst/>
          </a:prstGeom>
          <a:noFill/>
        </p:spPr>
        <p:txBody>
          <a:bodyPr wrap="square" rtlCol="0">
            <a:spAutoFit/>
          </a:bodyPr>
          <a:lstStyle/>
          <a:p>
            <a:r>
              <a:rPr lang="es-MX" sz="1600" dirty="0" smtClean="0">
                <a:solidFill>
                  <a:schemeClr val="bg1"/>
                </a:solidFill>
              </a:rPr>
              <a:t>2018</a:t>
            </a:r>
            <a:endParaRPr lang="es-MX" sz="1600" dirty="0">
              <a:solidFill>
                <a:schemeClr val="bg1"/>
              </a:solidFill>
            </a:endParaRPr>
          </a:p>
        </p:txBody>
      </p:sp>
      <p:sp>
        <p:nvSpPr>
          <p:cNvPr id="9" name="CuadroTexto 8"/>
          <p:cNvSpPr txBox="1"/>
          <p:nvPr/>
        </p:nvSpPr>
        <p:spPr>
          <a:xfrm>
            <a:off x="7447245" y="4003395"/>
            <a:ext cx="815545" cy="338554"/>
          </a:xfrm>
          <a:prstGeom prst="rect">
            <a:avLst/>
          </a:prstGeom>
          <a:noFill/>
        </p:spPr>
        <p:txBody>
          <a:bodyPr wrap="square" rtlCol="0">
            <a:spAutoFit/>
          </a:bodyPr>
          <a:lstStyle/>
          <a:p>
            <a:r>
              <a:rPr lang="es-MX" sz="1600" dirty="0" smtClean="0"/>
              <a:t>2019</a:t>
            </a:r>
            <a:endParaRPr lang="es-MX" sz="1600" dirty="0"/>
          </a:p>
        </p:txBody>
      </p:sp>
      <p:sp>
        <p:nvSpPr>
          <p:cNvPr id="10" name="CuadroTexto 9"/>
          <p:cNvSpPr txBox="1"/>
          <p:nvPr/>
        </p:nvSpPr>
        <p:spPr>
          <a:xfrm flipH="1">
            <a:off x="9498822" y="4972758"/>
            <a:ext cx="1444751" cy="276999"/>
          </a:xfrm>
          <a:prstGeom prst="rect">
            <a:avLst/>
          </a:prstGeom>
          <a:noFill/>
        </p:spPr>
        <p:txBody>
          <a:bodyPr wrap="square" rtlCol="0">
            <a:spAutoFit/>
          </a:bodyPr>
          <a:lstStyle/>
          <a:p>
            <a:r>
              <a:rPr lang="es-MX" sz="1200" dirty="0" smtClean="0"/>
              <a:t>PANDEMIA</a:t>
            </a:r>
            <a:endParaRPr lang="es-MX" sz="1200" dirty="0"/>
          </a:p>
        </p:txBody>
      </p:sp>
      <p:sp>
        <p:nvSpPr>
          <p:cNvPr id="3" name="CuadroTexto 2"/>
          <p:cNvSpPr txBox="1"/>
          <p:nvPr/>
        </p:nvSpPr>
        <p:spPr>
          <a:xfrm>
            <a:off x="177701" y="3040298"/>
            <a:ext cx="4241565"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sz="1400" dirty="0"/>
              <a:t>Escuchamos cosas que sabíamos pero que nos estremecieron por compartirlas en un ambiente de confianza e íntimo en un espacio abierto que caminamos cada día y también que habitábamos en ese momento. Nos asombramos de la necesidad de las mujeres de hablar y de que para muchas era la primera vez que le pedían que se tomara un descanso para estar con ella. Nos compartieron experiencias que no esperábamos escuchar y al escucharla parecía como si fuera nuestra propia historia o una historia que ya conocíamos. Así que nos comprendimos y con estas historias hicimos memoria y la transformamos en una experiencia comunitaria. Nos generó una sensación de SI PODEMOS, SI SABEMOS y SI QUEREMOS. </a:t>
            </a:r>
            <a:br>
              <a:rPr lang="es-MX" sz="1400" dirty="0"/>
            </a:br>
            <a:r>
              <a:rPr lang="es-MX" sz="1400" dirty="0"/>
              <a:t> </a:t>
            </a:r>
            <a:br>
              <a:rPr lang="es-MX" sz="1400" dirty="0"/>
            </a:br>
            <a:endParaRPr lang="es-MX" sz="1400" dirty="0"/>
          </a:p>
        </p:txBody>
      </p:sp>
    </p:spTree>
    <p:extLst>
      <p:ext uri="{BB962C8B-B14F-4D97-AF65-F5344CB8AC3E}">
        <p14:creationId xmlns:p14="http://schemas.microsoft.com/office/powerpoint/2010/main" xmlns="" val="1712605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Laura\Desktop\franja inferior.png"/>
          <p:cNvPicPr>
            <a:picLocks noChangeAspect="1" noChangeArrowheads="1"/>
          </p:cNvPicPr>
          <p:nvPr/>
        </p:nvPicPr>
        <p:blipFill>
          <a:blip r:embed="rId3" cstate="print"/>
          <a:srcRect/>
          <a:stretch>
            <a:fillRect/>
          </a:stretch>
        </p:blipFill>
        <p:spPr bwMode="auto">
          <a:xfrm>
            <a:off x="0" y="6629942"/>
            <a:ext cx="12192000" cy="228058"/>
          </a:xfrm>
          <a:prstGeom prst="rect">
            <a:avLst/>
          </a:prstGeom>
          <a:noFill/>
        </p:spPr>
      </p:pic>
      <p:sp>
        <p:nvSpPr>
          <p:cNvPr id="4" name="Rectángulo 3"/>
          <p:cNvSpPr/>
          <p:nvPr/>
        </p:nvSpPr>
        <p:spPr>
          <a:xfrm>
            <a:off x="157878" y="1597669"/>
            <a:ext cx="6965936" cy="5078313"/>
          </a:xfrm>
          <a:prstGeom prst="rect">
            <a:avLst/>
          </a:prstGeom>
        </p:spPr>
        <p:txBody>
          <a:bodyPr wrap="square">
            <a:spAutoFit/>
          </a:bodyPr>
          <a:lstStyle/>
          <a:p>
            <a:pPr marL="534988" indent="-285750" algn="just">
              <a:buFont typeface="Wingdings" panose="05000000000000000000" pitchFamily="2" charset="2"/>
              <a:buChar char="ü"/>
              <a:defRPr/>
            </a:pPr>
            <a:r>
              <a:rPr lang="es-ES" dirty="0" smtClean="0">
                <a:solidFill>
                  <a:prstClr val="black"/>
                </a:solidFill>
                <a:ea typeface="2Dumb" pitchFamily="2" charset="0"/>
                <a:cs typeface="Verdana"/>
              </a:rPr>
              <a:t>Fue un </a:t>
            </a:r>
            <a:r>
              <a:rPr lang="es-ES" dirty="0" smtClean="0">
                <a:solidFill>
                  <a:srgbClr val="4D9C2D"/>
                </a:solidFill>
                <a:ea typeface="2Dumb" pitchFamily="2" charset="0"/>
                <a:cs typeface="Verdana"/>
              </a:rPr>
              <a:t>proceso. </a:t>
            </a:r>
            <a:r>
              <a:rPr lang="es-ES" dirty="0" smtClean="0">
                <a:ea typeface="2Dumb" pitchFamily="2" charset="0"/>
                <a:cs typeface="Verdana"/>
              </a:rPr>
              <a:t>Desde identificar con claridad el problema de la violencia sexual contra mujeres, niñas y adolescentes. Así como sus </a:t>
            </a:r>
            <a:r>
              <a:rPr lang="es-ES" dirty="0" smtClean="0">
                <a:solidFill>
                  <a:srgbClr val="4D9C2D"/>
                </a:solidFill>
                <a:ea typeface="2Dumb" pitchFamily="2" charset="0"/>
                <a:cs typeface="Verdana"/>
              </a:rPr>
              <a:t>causas y consecuencias.</a:t>
            </a:r>
          </a:p>
          <a:p>
            <a:pPr marL="249238" algn="just">
              <a:defRPr/>
            </a:pPr>
            <a:endParaRPr lang="es-ES" dirty="0">
              <a:solidFill>
                <a:prstClr val="black"/>
              </a:solidFill>
              <a:ea typeface="2Dumb" pitchFamily="2" charset="0"/>
              <a:cs typeface="Verdana"/>
            </a:endParaRPr>
          </a:p>
          <a:p>
            <a:pPr marL="534988" indent="-285750" algn="just">
              <a:buFont typeface="Wingdings" panose="05000000000000000000" pitchFamily="2" charset="2"/>
              <a:buChar char="ü"/>
              <a:defRPr/>
            </a:pPr>
            <a:r>
              <a:rPr lang="es-ES" dirty="0" smtClean="0">
                <a:solidFill>
                  <a:prstClr val="black"/>
                </a:solidFill>
                <a:ea typeface="2Dumb" pitchFamily="2" charset="0"/>
                <a:cs typeface="Verdana"/>
              </a:rPr>
              <a:t>Tiene como objetivo que mas personas de la comunidad </a:t>
            </a:r>
            <a:r>
              <a:rPr lang="es-ES" dirty="0" smtClean="0">
                <a:solidFill>
                  <a:srgbClr val="4D9C2D"/>
                </a:solidFill>
                <a:ea typeface="2Dumb" pitchFamily="2" charset="0"/>
                <a:cs typeface="Verdana"/>
              </a:rPr>
              <a:t>identifiquen las violencias contra las mujeres en los espacios públicos</a:t>
            </a:r>
            <a:r>
              <a:rPr lang="es-ES" dirty="0" smtClean="0">
                <a:ea typeface="2Dumb" pitchFamily="2" charset="0"/>
                <a:cs typeface="Verdana"/>
              </a:rPr>
              <a:t> y poco a poco se involucren en transformar nuestras formas de ver y de relacionarnos.</a:t>
            </a:r>
          </a:p>
          <a:p>
            <a:pPr marL="534988" indent="-285750" algn="just">
              <a:buFont typeface="Wingdings" panose="05000000000000000000" pitchFamily="2" charset="2"/>
              <a:buChar char="ü"/>
              <a:defRPr/>
            </a:pPr>
            <a:endParaRPr lang="es-ES" dirty="0">
              <a:solidFill>
                <a:prstClr val="black"/>
              </a:solidFill>
              <a:ea typeface="2Dumb" pitchFamily="2" charset="0"/>
              <a:cs typeface="Verdana"/>
            </a:endParaRPr>
          </a:p>
          <a:p>
            <a:pPr marL="534988" indent="-285750" algn="just">
              <a:buFont typeface="Wingdings" panose="05000000000000000000" pitchFamily="2" charset="2"/>
              <a:buChar char="ü"/>
              <a:defRPr/>
            </a:pPr>
            <a:r>
              <a:rPr lang="es-ES" dirty="0" smtClean="0">
                <a:solidFill>
                  <a:prstClr val="black"/>
                </a:solidFill>
                <a:ea typeface="2Dumb" pitchFamily="2" charset="0"/>
                <a:cs typeface="Verdana"/>
              </a:rPr>
              <a:t>Propone </a:t>
            </a:r>
            <a:r>
              <a:rPr lang="es-ES" dirty="0" smtClean="0">
                <a:solidFill>
                  <a:srgbClr val="4D9C2D"/>
                </a:solidFill>
                <a:ea typeface="2Dumb" pitchFamily="2" charset="0"/>
                <a:cs typeface="Verdana"/>
              </a:rPr>
              <a:t>un camino personal y comunitario </a:t>
            </a:r>
            <a:r>
              <a:rPr lang="es-ES" dirty="0" smtClean="0">
                <a:solidFill>
                  <a:prstClr val="black"/>
                </a:solidFill>
                <a:ea typeface="2Dumb" pitchFamily="2" charset="0"/>
                <a:cs typeface="Verdana"/>
              </a:rPr>
              <a:t>para eliminar la violencia en nuestras vidas y de nuestras calles. </a:t>
            </a:r>
          </a:p>
          <a:p>
            <a:pPr marL="534988" indent="-285750" algn="just">
              <a:buFont typeface="Wingdings" panose="05000000000000000000" pitchFamily="2" charset="2"/>
              <a:buChar char="ü"/>
              <a:defRPr/>
            </a:pPr>
            <a:endParaRPr lang="es-ES" dirty="0">
              <a:solidFill>
                <a:prstClr val="black"/>
              </a:solidFill>
              <a:ea typeface="2Dumb" pitchFamily="2" charset="0"/>
              <a:cs typeface="Verdana"/>
            </a:endParaRPr>
          </a:p>
          <a:p>
            <a:pPr marL="534988" indent="-285750" algn="just">
              <a:buFont typeface="Wingdings" panose="05000000000000000000" pitchFamily="2" charset="2"/>
              <a:buChar char="ü"/>
              <a:defRPr/>
            </a:pPr>
            <a:r>
              <a:rPr lang="es-ES" dirty="0" smtClean="0">
                <a:solidFill>
                  <a:prstClr val="black"/>
                </a:solidFill>
                <a:ea typeface="2Dumb" pitchFamily="2" charset="0"/>
                <a:cs typeface="Verdana"/>
              </a:rPr>
              <a:t>Afirma que </a:t>
            </a:r>
            <a:r>
              <a:rPr lang="es-ES" dirty="0" smtClean="0">
                <a:solidFill>
                  <a:srgbClr val="4D9C2D"/>
                </a:solidFill>
                <a:ea typeface="2Dumb" pitchFamily="2" charset="0"/>
                <a:cs typeface="Verdana"/>
              </a:rPr>
              <a:t>el cuidado debe venir de nosotras las mujeres </a:t>
            </a:r>
            <a:r>
              <a:rPr lang="es-ES" dirty="0" smtClean="0">
                <a:solidFill>
                  <a:prstClr val="black"/>
                </a:solidFill>
                <a:ea typeface="2Dumb" pitchFamily="2" charset="0"/>
                <a:cs typeface="Verdana"/>
              </a:rPr>
              <a:t>y de las personas cercanas como amistades, familiares, colegas de trabajo y habitantes de la comunidad. </a:t>
            </a:r>
          </a:p>
          <a:p>
            <a:pPr marL="534988" indent="-285750" algn="just">
              <a:buFont typeface="Wingdings" panose="05000000000000000000" pitchFamily="2" charset="2"/>
              <a:buChar char="ü"/>
              <a:defRPr/>
            </a:pPr>
            <a:endParaRPr lang="es-ES" dirty="0">
              <a:solidFill>
                <a:prstClr val="black"/>
              </a:solidFill>
              <a:ea typeface="2Dumb" pitchFamily="2" charset="0"/>
              <a:cs typeface="Verdana"/>
            </a:endParaRPr>
          </a:p>
          <a:p>
            <a:pPr marL="534988" indent="-285750" algn="just">
              <a:buFont typeface="Wingdings" panose="05000000000000000000" pitchFamily="2" charset="2"/>
              <a:buChar char="ü"/>
              <a:defRPr/>
            </a:pPr>
            <a:r>
              <a:rPr lang="es-ES" dirty="0" smtClean="0">
                <a:solidFill>
                  <a:prstClr val="black"/>
                </a:solidFill>
                <a:ea typeface="2Dumb" pitchFamily="2" charset="0"/>
                <a:cs typeface="Verdana"/>
              </a:rPr>
              <a:t>Es </a:t>
            </a:r>
            <a:r>
              <a:rPr lang="es-ES" dirty="0" smtClean="0">
                <a:solidFill>
                  <a:srgbClr val="4D9C2D"/>
                </a:solidFill>
                <a:ea typeface="2Dumb" pitchFamily="2" charset="0"/>
                <a:cs typeface="Verdana"/>
              </a:rPr>
              <a:t>fruto de un conocimiento no patriarcal </a:t>
            </a:r>
            <a:r>
              <a:rPr lang="es-ES" dirty="0" smtClean="0">
                <a:solidFill>
                  <a:prstClr val="black"/>
                </a:solidFill>
                <a:ea typeface="2Dumb" pitchFamily="2" charset="0"/>
                <a:cs typeface="Verdana"/>
              </a:rPr>
              <a:t>que requiere de tiempo y otras formas de pensar y sentir. </a:t>
            </a:r>
            <a:endParaRPr lang="es-ES" dirty="0">
              <a:solidFill>
                <a:prstClr val="black"/>
              </a:solidFill>
              <a:ea typeface="2Dumb" pitchFamily="2" charset="0"/>
              <a:cs typeface="Verdana"/>
            </a:endParaRPr>
          </a:p>
        </p:txBody>
      </p:sp>
      <p:pic>
        <p:nvPicPr>
          <p:cNvPr id="5" name="Imagen 4"/>
          <p:cNvPicPr>
            <a:picLocks noChangeAspect="1"/>
          </p:cNvPicPr>
          <p:nvPr/>
        </p:nvPicPr>
        <p:blipFill rotWithShape="1">
          <a:blip r:embed="rId4" cstate="print">
            <a:extLst>
              <a:ext uri="{28A0092B-C50C-407E-A947-70E740481C1C}">
                <a14:useLocalDpi xmlns:a14="http://schemas.microsoft.com/office/drawing/2010/main" xmlns="" val="0"/>
              </a:ext>
            </a:extLst>
          </a:blip>
          <a:srcRect r="18222"/>
          <a:stretch/>
        </p:blipFill>
        <p:spPr>
          <a:xfrm rot="5400000">
            <a:off x="9581672" y="615233"/>
            <a:ext cx="2804163" cy="1928812"/>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74317" y="0"/>
            <a:ext cx="3029375" cy="2272031"/>
          </a:xfrm>
          <a:prstGeom prst="rect">
            <a:avLst/>
          </a:prstGeom>
        </p:spPr>
      </p:pic>
      <p:pic>
        <p:nvPicPr>
          <p:cNvPr id="7" name="Imagen 6"/>
          <p:cNvPicPr>
            <a:picLocks noChangeAspect="1"/>
          </p:cNvPicPr>
          <p:nvPr/>
        </p:nvPicPr>
        <p:blipFill>
          <a:blip r:embed="rId6" cstate="print"/>
          <a:stretch>
            <a:fillRect/>
          </a:stretch>
        </p:blipFill>
        <p:spPr>
          <a:xfrm>
            <a:off x="7345486" y="2391241"/>
            <a:ext cx="2789516" cy="4128107"/>
          </a:xfrm>
          <a:prstGeom prst="rect">
            <a:avLst/>
          </a:prstGeom>
        </p:spPr>
      </p:pic>
      <p:pic>
        <p:nvPicPr>
          <p:cNvPr id="2" name="Imagen 1"/>
          <p:cNvPicPr>
            <a:picLocks noChangeAspect="1"/>
          </p:cNvPicPr>
          <p:nvPr/>
        </p:nvPicPr>
        <p:blipFill>
          <a:blip r:embed="rId7" cstate="print"/>
          <a:stretch>
            <a:fillRect/>
          </a:stretch>
        </p:blipFill>
        <p:spPr>
          <a:xfrm>
            <a:off x="252395" y="0"/>
            <a:ext cx="7029297" cy="1603387"/>
          </a:xfrm>
          <a:prstGeom prst="rect">
            <a:avLst/>
          </a:prstGeom>
        </p:spPr>
      </p:pic>
    </p:spTree>
    <p:extLst>
      <p:ext uri="{BB962C8B-B14F-4D97-AF65-F5344CB8AC3E}">
        <p14:creationId xmlns:p14="http://schemas.microsoft.com/office/powerpoint/2010/main" xmlns="" val="1923210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6546234" y="0"/>
            <a:ext cx="5035719" cy="3015378"/>
          </a:xfrm>
          <a:prstGeom prst="rect">
            <a:avLst/>
          </a:prstGeom>
        </p:spPr>
      </p:pic>
      <p:sp>
        <p:nvSpPr>
          <p:cNvPr id="4" name="CuadroTexto 3"/>
          <p:cNvSpPr txBox="1"/>
          <p:nvPr/>
        </p:nvSpPr>
        <p:spPr>
          <a:xfrm>
            <a:off x="420624" y="691790"/>
            <a:ext cx="5474208" cy="5909310"/>
          </a:xfrm>
          <a:prstGeom prst="rect">
            <a:avLst/>
          </a:prstGeom>
          <a:solidFill>
            <a:schemeClr val="accent6">
              <a:lumMod val="40000"/>
              <a:lumOff val="60000"/>
            </a:schemeClr>
          </a:solidFill>
        </p:spPr>
        <p:txBody>
          <a:bodyPr wrap="square" rtlCol="0">
            <a:spAutoFit/>
          </a:bodyPr>
          <a:lstStyle/>
          <a:p>
            <a:pPr marL="285750" indent="-285750">
              <a:buFont typeface="Arial" panose="020B0604020202020204" pitchFamily="34" charset="0"/>
              <a:buChar char="•"/>
            </a:pPr>
            <a:r>
              <a:rPr lang="es-MX" dirty="0" smtClean="0"/>
              <a:t>Aprendimos de nuestra vida al ir hablando con otras mujeres.</a:t>
            </a:r>
          </a:p>
          <a:p>
            <a:pPr marL="285750" indent="-285750">
              <a:buFont typeface="Arial" panose="020B0604020202020204" pitchFamily="34" charset="0"/>
              <a:buChar char="•"/>
            </a:pPr>
            <a:r>
              <a:rPr lang="es-MX" dirty="0" smtClean="0"/>
              <a:t>Reconocimos nuestras experiencias</a:t>
            </a:r>
          </a:p>
          <a:p>
            <a:pPr marL="285750" indent="-285750">
              <a:buFont typeface="Arial" panose="020B0604020202020204" pitchFamily="34" charset="0"/>
              <a:buChar char="•"/>
            </a:pPr>
            <a:r>
              <a:rPr lang="es-MX" dirty="0" smtClean="0"/>
              <a:t>Tiene que ver con lo que nos pasa en la vida cotidiana</a:t>
            </a:r>
          </a:p>
          <a:p>
            <a:pPr marL="285750" indent="-285750">
              <a:buFont typeface="Arial" panose="020B0604020202020204" pitchFamily="34" charset="0"/>
              <a:buChar char="•"/>
            </a:pPr>
            <a:r>
              <a:rPr lang="es-MX" dirty="0" smtClean="0"/>
              <a:t>Aprendimos con nuestro cuerpo. Con la cabeza, con el corazón, con las emociones, con los ojos, con las manos y con la piel. </a:t>
            </a:r>
          </a:p>
          <a:p>
            <a:pPr marL="285750" indent="-285750">
              <a:buFont typeface="Arial" panose="020B0604020202020204" pitchFamily="34" charset="0"/>
              <a:buChar char="•"/>
            </a:pPr>
            <a:r>
              <a:rPr lang="es-MX" dirty="0" smtClean="0"/>
              <a:t>Aprendemos para la vida, porque queremos transformar lo que mata la vida y queremos vivir y vivir mejor.</a:t>
            </a:r>
          </a:p>
          <a:p>
            <a:pPr marL="285750" indent="-285750">
              <a:buFont typeface="Arial" panose="020B0604020202020204" pitchFamily="34" charset="0"/>
              <a:buChar char="•"/>
            </a:pPr>
            <a:r>
              <a:rPr lang="es-MX" dirty="0" smtClean="0"/>
              <a:t>Nuestro gran libro es nuestra propia vida, pero reflexionada. Y como todas las mujeres hemos vivido y tenemos experiencias, entonces necesitamos saber que sabemos. </a:t>
            </a:r>
          </a:p>
          <a:p>
            <a:pPr marL="285750" indent="-285750">
              <a:buFont typeface="Arial" panose="020B0604020202020204" pitchFamily="34" charset="0"/>
              <a:buChar char="•"/>
            </a:pPr>
            <a:r>
              <a:rPr lang="es-MX" dirty="0" smtClean="0"/>
              <a:t>Aprendemos colectivamente entre mujeres y de la vida de otras mujeres. </a:t>
            </a:r>
          </a:p>
          <a:p>
            <a:pPr marL="285750" indent="-285750">
              <a:buFont typeface="Arial" panose="020B0604020202020204" pitchFamily="34" charset="0"/>
              <a:buChar char="•"/>
            </a:pPr>
            <a:r>
              <a:rPr lang="es-MX" dirty="0" smtClean="0"/>
              <a:t>Aprendemos de manera divertida: dibujando, haciendo teatro, platicando, dándonos masajes, respirando de manera consciente, contestándonos preguntas que nunca nadie nos preguntó.</a:t>
            </a:r>
          </a:p>
          <a:p>
            <a:endParaRPr lang="es-MX" dirty="0"/>
          </a:p>
        </p:txBody>
      </p:sp>
      <p:sp>
        <p:nvSpPr>
          <p:cNvPr id="5" name="CuadroTexto 4"/>
          <p:cNvSpPr txBox="1"/>
          <p:nvPr/>
        </p:nvSpPr>
        <p:spPr>
          <a:xfrm>
            <a:off x="6345936" y="3380125"/>
            <a:ext cx="5405623" cy="34778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sz="2000" dirty="0" smtClean="0"/>
              <a:t>Para nosotras los DDHH no son solo normas o leyes. Son una manera de entendernos como mujeres.</a:t>
            </a:r>
          </a:p>
          <a:p>
            <a:r>
              <a:rPr lang="es-MX" sz="2000" dirty="0" smtClean="0"/>
              <a:t>Es una manera de habitar el mundo, la calle, la colonia, la casa. Una manera de ver, de hablar, de respirar, de soñar y de luchar. </a:t>
            </a:r>
          </a:p>
          <a:p>
            <a:r>
              <a:rPr lang="es-MX" sz="2000" dirty="0" smtClean="0"/>
              <a:t>Para nosotras la negación de nuestros derechos nos ha dejado un gran dolor que necesita ser sanado. Cada una tiene diferentes historia y diferentes creencias. Pero todas necesitamos energía vital</a:t>
            </a:r>
            <a:endParaRPr lang="es-MX" sz="2000" dirty="0"/>
          </a:p>
        </p:txBody>
      </p:sp>
    </p:spTree>
    <p:extLst>
      <p:ext uri="{BB962C8B-B14F-4D97-AF65-F5344CB8AC3E}">
        <p14:creationId xmlns:p14="http://schemas.microsoft.com/office/powerpoint/2010/main" xmlns="" val="135382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493" y="154983"/>
            <a:ext cx="7347177" cy="5759679"/>
          </a:xfrm>
        </p:spPr>
        <p:txBody>
          <a:bodyPr>
            <a:normAutofit fontScale="90000"/>
          </a:bodyPr>
          <a:lstStyle/>
          <a:p>
            <a:pPr marL="534988" indent="-285750" algn="l">
              <a:defRPr/>
            </a:pPr>
            <a:r>
              <a:rPr lang="es-ES" dirty="0" smtClean="0">
                <a:solidFill>
                  <a:prstClr val="black"/>
                </a:solidFill>
                <a:ea typeface="2Dumb" pitchFamily="2" charset="0"/>
                <a:cs typeface="Verdana"/>
              </a:rPr>
              <a:t/>
            </a:r>
            <a:br>
              <a:rPr lang="es-ES" dirty="0" smtClean="0">
                <a:solidFill>
                  <a:prstClr val="black"/>
                </a:solidFill>
                <a:ea typeface="2Dumb" pitchFamily="2" charset="0"/>
                <a:cs typeface="Verdana"/>
              </a:rPr>
            </a:br>
            <a:r>
              <a:rPr lang="es-ES" dirty="0" smtClean="0">
                <a:solidFill>
                  <a:prstClr val="black"/>
                </a:solidFill>
                <a:ea typeface="2Dumb" pitchFamily="2" charset="0"/>
                <a:cs typeface="Verdana"/>
              </a:rPr>
              <a:t/>
            </a:r>
            <a:br>
              <a:rPr lang="es-ES" dirty="0" smtClean="0">
                <a:solidFill>
                  <a:prstClr val="black"/>
                </a:solidFill>
                <a:ea typeface="2Dumb" pitchFamily="2" charset="0"/>
                <a:cs typeface="Verdana"/>
              </a:rPr>
            </a:br>
            <a:r>
              <a:rPr lang="es-ES" sz="2700" dirty="0" smtClean="0">
                <a:solidFill>
                  <a:prstClr val="black"/>
                </a:solidFill>
                <a:ea typeface="2Dumb" pitchFamily="2" charset="0"/>
                <a:cs typeface="Verdana"/>
              </a:rPr>
              <a:t>Acordamos </a:t>
            </a:r>
            <a:r>
              <a:rPr lang="es-ES" sz="2700" dirty="0">
                <a:solidFill>
                  <a:prstClr val="black"/>
                </a:solidFill>
                <a:ea typeface="2Dumb" pitchFamily="2" charset="0"/>
                <a:cs typeface="Verdana"/>
              </a:rPr>
              <a:t>3 ejes de acción transformadora: </a:t>
            </a:r>
            <a:r>
              <a:rPr lang="es-ES" sz="2700" dirty="0" smtClean="0">
                <a:solidFill>
                  <a:prstClr val="black"/>
                </a:solidFill>
                <a:ea typeface="2Dumb" pitchFamily="2" charset="0"/>
                <a:cs typeface="Verdana"/>
              </a:rPr>
              <a:t/>
            </a:r>
            <a:br>
              <a:rPr lang="es-ES" sz="2700" dirty="0" smtClean="0">
                <a:solidFill>
                  <a:prstClr val="black"/>
                </a:solidFill>
                <a:ea typeface="2Dumb" pitchFamily="2" charset="0"/>
                <a:cs typeface="Verdana"/>
              </a:rPr>
            </a:br>
            <a:r>
              <a:rPr lang="es-ES" sz="2700" dirty="0">
                <a:solidFill>
                  <a:prstClr val="black"/>
                </a:solidFill>
                <a:ea typeface="2Dumb" pitchFamily="2" charset="0"/>
                <a:cs typeface="Verdana"/>
              </a:rPr>
              <a:t/>
            </a:r>
            <a:br>
              <a:rPr lang="es-ES" sz="2700" dirty="0">
                <a:solidFill>
                  <a:prstClr val="black"/>
                </a:solidFill>
                <a:ea typeface="2Dumb" pitchFamily="2" charset="0"/>
                <a:cs typeface="Verdana"/>
              </a:rPr>
            </a:br>
            <a:r>
              <a:rPr lang="es-ES" sz="2700" dirty="0" smtClean="0">
                <a:solidFill>
                  <a:srgbClr val="4D9C2D"/>
                </a:solidFill>
                <a:ea typeface="2Dumb" pitchFamily="2" charset="0"/>
                <a:cs typeface="Verdana"/>
              </a:rPr>
              <a:t>Autocuidado </a:t>
            </a:r>
            <a:r>
              <a:rPr lang="es-ES" sz="2700" dirty="0" smtClean="0">
                <a:ea typeface="2Dumb" pitchFamily="2" charset="0"/>
                <a:cs typeface="Verdana"/>
              </a:rPr>
              <a:t>y espacios de encuentro de mujeres. Reconocer como recoge nuestro cuerpo lo que vivimos y sentimos.</a:t>
            </a:r>
            <a:r>
              <a:rPr lang="es-ES" sz="2700" dirty="0" smtClean="0">
                <a:solidFill>
                  <a:srgbClr val="4D9C2D"/>
                </a:solidFill>
                <a:ea typeface="2Dumb" pitchFamily="2" charset="0"/>
                <a:cs typeface="Verdana"/>
              </a:rPr>
              <a:t/>
            </a:r>
            <a:br>
              <a:rPr lang="es-ES" sz="2700" dirty="0" smtClean="0">
                <a:solidFill>
                  <a:srgbClr val="4D9C2D"/>
                </a:solidFill>
                <a:ea typeface="2Dumb" pitchFamily="2" charset="0"/>
                <a:cs typeface="Verdana"/>
              </a:rPr>
            </a:br>
            <a:r>
              <a:rPr lang="es-ES" sz="2700" dirty="0" smtClean="0">
                <a:solidFill>
                  <a:srgbClr val="4D9C2D"/>
                </a:solidFill>
                <a:ea typeface="2Dumb" pitchFamily="2" charset="0"/>
                <a:cs typeface="Verdana"/>
              </a:rPr>
              <a:t/>
            </a:r>
            <a:br>
              <a:rPr lang="es-ES" sz="2700" dirty="0" smtClean="0">
                <a:solidFill>
                  <a:srgbClr val="4D9C2D"/>
                </a:solidFill>
                <a:ea typeface="2Dumb" pitchFamily="2" charset="0"/>
                <a:cs typeface="Verdana"/>
              </a:rPr>
            </a:br>
            <a:r>
              <a:rPr lang="es-ES" sz="2700" dirty="0" smtClean="0">
                <a:solidFill>
                  <a:srgbClr val="4D9C2D"/>
                </a:solidFill>
                <a:ea typeface="2Dumb" pitchFamily="2" charset="0"/>
                <a:cs typeface="Verdana"/>
              </a:rPr>
              <a:t>Aprendizajes para la vida </a:t>
            </a:r>
            <a:r>
              <a:rPr lang="es-ES" sz="2700" dirty="0" smtClean="0">
                <a:ea typeface="2Dumb" pitchFamily="2" charset="0"/>
                <a:cs typeface="Verdana"/>
              </a:rPr>
              <a:t>para estar bien y poder transformar. No es para aprender temas ni contenidos.</a:t>
            </a:r>
            <a:r>
              <a:rPr lang="es-ES" sz="2700" dirty="0" smtClean="0">
                <a:solidFill>
                  <a:srgbClr val="4D9C2D"/>
                </a:solidFill>
                <a:ea typeface="2Dumb" pitchFamily="2" charset="0"/>
                <a:cs typeface="Verdana"/>
              </a:rPr>
              <a:t/>
            </a:r>
            <a:br>
              <a:rPr lang="es-ES" sz="2700" dirty="0" smtClean="0">
                <a:solidFill>
                  <a:srgbClr val="4D9C2D"/>
                </a:solidFill>
                <a:ea typeface="2Dumb" pitchFamily="2" charset="0"/>
                <a:cs typeface="Verdana"/>
              </a:rPr>
            </a:br>
            <a:r>
              <a:rPr lang="es-ES" sz="2700" dirty="0">
                <a:solidFill>
                  <a:srgbClr val="4D9C2D"/>
                </a:solidFill>
                <a:ea typeface="2Dumb" pitchFamily="2" charset="0"/>
                <a:cs typeface="Verdana"/>
              </a:rPr>
              <a:t/>
            </a:r>
            <a:br>
              <a:rPr lang="es-ES" sz="2700" dirty="0">
                <a:solidFill>
                  <a:srgbClr val="4D9C2D"/>
                </a:solidFill>
                <a:ea typeface="2Dumb" pitchFamily="2" charset="0"/>
                <a:cs typeface="Verdana"/>
              </a:rPr>
            </a:br>
            <a:r>
              <a:rPr lang="es-ES" sz="2700" dirty="0" smtClean="0">
                <a:solidFill>
                  <a:srgbClr val="4D9C2D"/>
                </a:solidFill>
                <a:ea typeface="2Dumb" pitchFamily="2" charset="0"/>
                <a:cs typeface="Verdana"/>
              </a:rPr>
              <a:t>Articulación </a:t>
            </a:r>
            <a:r>
              <a:rPr lang="es-ES" sz="2700" dirty="0" smtClean="0">
                <a:ea typeface="2Dumb" pitchFamily="2" charset="0"/>
                <a:cs typeface="Verdana"/>
              </a:rPr>
              <a:t>como un componente comunitario. La comunidad también es responsable del cuidado de las mujeres.</a:t>
            </a:r>
            <a:r>
              <a:rPr lang="es-ES" sz="2700" dirty="0">
                <a:solidFill>
                  <a:srgbClr val="4D9C2D"/>
                </a:solidFill>
                <a:ea typeface="2Dumb" pitchFamily="2" charset="0"/>
                <a:cs typeface="Verdana"/>
              </a:rPr>
              <a:t/>
            </a:r>
            <a:br>
              <a:rPr lang="es-ES" sz="2700" dirty="0">
                <a:solidFill>
                  <a:srgbClr val="4D9C2D"/>
                </a:solidFill>
                <a:ea typeface="2Dumb" pitchFamily="2" charset="0"/>
                <a:cs typeface="Verdana"/>
              </a:rPr>
            </a:br>
            <a:r>
              <a:rPr lang="es-ES" sz="2700" dirty="0">
                <a:solidFill>
                  <a:prstClr val="black"/>
                </a:solidFill>
                <a:ea typeface="2Dumb" pitchFamily="2" charset="0"/>
                <a:cs typeface="Verdana"/>
              </a:rPr>
              <a:t/>
            </a:r>
            <a:br>
              <a:rPr lang="es-ES" sz="2700" dirty="0">
                <a:solidFill>
                  <a:prstClr val="black"/>
                </a:solidFill>
                <a:ea typeface="2Dumb" pitchFamily="2" charset="0"/>
                <a:cs typeface="Verdana"/>
              </a:rPr>
            </a:br>
            <a:endParaRPr lang="es-MX" sz="2700" dirty="0"/>
          </a:p>
        </p:txBody>
      </p:sp>
      <p:pic>
        <p:nvPicPr>
          <p:cNvPr id="3" name="Picture 2" descr="C:\Users\Laura\Desktop\franja inferior.png"/>
          <p:cNvPicPr>
            <a:picLocks noChangeAspect="1" noChangeArrowheads="1"/>
          </p:cNvPicPr>
          <p:nvPr/>
        </p:nvPicPr>
        <p:blipFill>
          <a:blip r:embed="rId3" cstate="print"/>
          <a:srcRect/>
          <a:stretch>
            <a:fillRect/>
          </a:stretch>
        </p:blipFill>
        <p:spPr bwMode="auto">
          <a:xfrm>
            <a:off x="0" y="6629942"/>
            <a:ext cx="12192000" cy="228058"/>
          </a:xfrm>
          <a:prstGeom prst="rect">
            <a:avLst/>
          </a:prstGeom>
          <a:noFill/>
        </p:spPr>
      </p:pic>
      <p:pic>
        <p:nvPicPr>
          <p:cNvPr id="4" name="Imagen 3"/>
          <p:cNvPicPr>
            <a:picLocks noChangeAspect="1"/>
          </p:cNvPicPr>
          <p:nvPr/>
        </p:nvPicPr>
        <p:blipFill>
          <a:blip r:embed="rId4" cstate="print"/>
          <a:stretch>
            <a:fillRect/>
          </a:stretch>
        </p:blipFill>
        <p:spPr>
          <a:xfrm>
            <a:off x="7368409" y="1456841"/>
            <a:ext cx="4379306" cy="4317632"/>
          </a:xfrm>
          <a:prstGeom prst="rect">
            <a:avLst/>
          </a:prstGeom>
        </p:spPr>
      </p:pic>
    </p:spTree>
    <p:extLst>
      <p:ext uri="{BB962C8B-B14F-4D97-AF65-F5344CB8AC3E}">
        <p14:creationId xmlns:p14="http://schemas.microsoft.com/office/powerpoint/2010/main" xmlns="" val="750615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Laura\Desktop\franja inferior.png"/>
          <p:cNvPicPr>
            <a:picLocks noChangeAspect="1" noChangeArrowheads="1"/>
          </p:cNvPicPr>
          <p:nvPr/>
        </p:nvPicPr>
        <p:blipFill>
          <a:blip r:embed="rId3" cstate="print"/>
          <a:srcRect/>
          <a:stretch>
            <a:fillRect/>
          </a:stretch>
        </p:blipFill>
        <p:spPr bwMode="auto">
          <a:xfrm>
            <a:off x="0" y="6629942"/>
            <a:ext cx="12192000" cy="228058"/>
          </a:xfrm>
          <a:prstGeom prst="rect">
            <a:avLst/>
          </a:prstGeom>
          <a:noFill/>
        </p:spPr>
      </p:pic>
      <p:sp>
        <p:nvSpPr>
          <p:cNvPr id="15" name="9 CuadroTexto"/>
          <p:cNvSpPr txBox="1"/>
          <p:nvPr/>
        </p:nvSpPr>
        <p:spPr>
          <a:xfrm>
            <a:off x="221673" y="383336"/>
            <a:ext cx="8894618" cy="523220"/>
          </a:xfrm>
          <a:prstGeom prst="rect">
            <a:avLst/>
          </a:prstGeom>
          <a:noFill/>
        </p:spPr>
        <p:txBody>
          <a:bodyPr wrap="square" rtlCol="0">
            <a:spAutoFit/>
          </a:bodyPr>
          <a:lstStyle/>
          <a:p>
            <a:r>
              <a:rPr lang="es-ES" sz="2800" b="1" dirty="0" smtClean="0">
                <a:solidFill>
                  <a:srgbClr val="4D9C2D"/>
                </a:solidFill>
              </a:rPr>
              <a:t>CIRCULOS DE PAZ.</a:t>
            </a:r>
          </a:p>
        </p:txBody>
      </p:sp>
      <p:sp>
        <p:nvSpPr>
          <p:cNvPr id="4" name="Rectángulo 3"/>
          <p:cNvSpPr/>
          <p:nvPr/>
        </p:nvSpPr>
        <p:spPr>
          <a:xfrm>
            <a:off x="221674" y="906557"/>
            <a:ext cx="8114252" cy="4524315"/>
          </a:xfrm>
          <a:prstGeom prst="rect">
            <a:avLst/>
          </a:prstGeom>
        </p:spPr>
        <p:txBody>
          <a:bodyPr wrap="square">
            <a:spAutoFit/>
          </a:bodyPr>
          <a:lstStyle/>
          <a:p>
            <a:pPr marL="249238" algn="just">
              <a:defRPr/>
            </a:pPr>
            <a:r>
              <a:rPr lang="es-ES" dirty="0" smtClean="0">
                <a:solidFill>
                  <a:prstClr val="black"/>
                </a:solidFill>
                <a:ea typeface="2Dumb" pitchFamily="2" charset="0"/>
                <a:cs typeface="Verdana"/>
              </a:rPr>
              <a:t>Una de las formas de encuentro que mas nos gusto fueron los círculos de paz:</a:t>
            </a:r>
          </a:p>
          <a:p>
            <a:pPr marL="249238" algn="just">
              <a:defRPr/>
            </a:pPr>
            <a:endParaRPr lang="es-ES" dirty="0">
              <a:solidFill>
                <a:prstClr val="black"/>
              </a:solidFill>
              <a:ea typeface="2Dumb" pitchFamily="2" charset="0"/>
              <a:cs typeface="Verdana"/>
            </a:endParaRPr>
          </a:p>
          <a:p>
            <a:pPr marL="534988" indent="-285750" algn="just">
              <a:buFont typeface="Wingdings" panose="05000000000000000000" pitchFamily="2" charset="2"/>
              <a:buChar char="ü"/>
              <a:defRPr/>
            </a:pPr>
            <a:r>
              <a:rPr lang="es-ES" dirty="0" smtClean="0">
                <a:solidFill>
                  <a:srgbClr val="4D9C2D"/>
                </a:solidFill>
                <a:ea typeface="2Dumb" pitchFamily="2" charset="0"/>
                <a:cs typeface="Verdana"/>
              </a:rPr>
              <a:t>Porque nos permite compartir desde lo que cada una trae en su cabeza y su corazón.  </a:t>
            </a:r>
            <a:r>
              <a:rPr lang="es-ES" dirty="0" smtClean="0">
                <a:ea typeface="2Dumb" pitchFamily="2" charset="0"/>
                <a:cs typeface="Verdana"/>
              </a:rPr>
              <a:t>Y eso nos hace mas  cercanas a las otras y nos ayuda a tenernos paciencia. </a:t>
            </a:r>
          </a:p>
          <a:p>
            <a:pPr marL="249238" algn="just">
              <a:defRPr/>
            </a:pPr>
            <a:endParaRPr lang="es-ES" dirty="0" smtClean="0">
              <a:solidFill>
                <a:prstClr val="black"/>
              </a:solidFill>
              <a:ea typeface="2Dumb" pitchFamily="2" charset="0"/>
              <a:cs typeface="Verdana"/>
            </a:endParaRPr>
          </a:p>
          <a:p>
            <a:pPr marL="534988" indent="-285750" algn="just">
              <a:buFont typeface="Wingdings" panose="05000000000000000000" pitchFamily="2" charset="2"/>
              <a:buChar char="ü"/>
              <a:defRPr/>
            </a:pPr>
            <a:r>
              <a:rPr lang="es-ES" dirty="0" smtClean="0">
                <a:solidFill>
                  <a:srgbClr val="4D9C2D"/>
                </a:solidFill>
                <a:ea typeface="2Dumb" pitchFamily="2" charset="0"/>
                <a:cs typeface="Verdana"/>
              </a:rPr>
              <a:t>Cada una </a:t>
            </a:r>
            <a:r>
              <a:rPr lang="es-ES" dirty="0" smtClean="0">
                <a:ea typeface="2Dumb" pitchFamily="2" charset="0"/>
                <a:cs typeface="Verdana"/>
              </a:rPr>
              <a:t>tenemos una responsabilidad en el círculo pero al mismo tiempo </a:t>
            </a:r>
            <a:r>
              <a:rPr lang="es-ES" dirty="0" smtClean="0">
                <a:solidFill>
                  <a:srgbClr val="4D9C2D"/>
                </a:solidFill>
                <a:ea typeface="2Dumb" pitchFamily="2" charset="0"/>
                <a:cs typeface="Verdana"/>
              </a:rPr>
              <a:t>todas somos </a:t>
            </a:r>
            <a:r>
              <a:rPr lang="es-ES" dirty="0" smtClean="0">
                <a:ea typeface="2Dumb" pitchFamily="2" charset="0"/>
                <a:cs typeface="Verdana"/>
              </a:rPr>
              <a:t>responsables del grupo y de lo que compartimos</a:t>
            </a:r>
            <a:r>
              <a:rPr lang="es-ES" dirty="0">
                <a:ea typeface="2Dumb" pitchFamily="2" charset="0"/>
                <a:cs typeface="Verdana"/>
              </a:rPr>
              <a:t> </a:t>
            </a:r>
            <a:r>
              <a:rPr lang="es-ES" dirty="0" smtClean="0">
                <a:ea typeface="2Dumb" pitchFamily="2" charset="0"/>
                <a:cs typeface="Verdana"/>
              </a:rPr>
              <a:t>en el circulo.  </a:t>
            </a:r>
          </a:p>
          <a:p>
            <a:pPr marL="534988" indent="-285750" algn="just">
              <a:buFont typeface="Wingdings" panose="05000000000000000000" pitchFamily="2" charset="2"/>
              <a:buChar char="ü"/>
              <a:defRPr/>
            </a:pPr>
            <a:endParaRPr lang="es-ES" dirty="0" smtClean="0">
              <a:ea typeface="2Dumb" pitchFamily="2" charset="0"/>
              <a:cs typeface="Verdana"/>
            </a:endParaRPr>
          </a:p>
          <a:p>
            <a:pPr marL="534988" indent="-285750" algn="just">
              <a:buFont typeface="Wingdings" panose="05000000000000000000" pitchFamily="2" charset="2"/>
              <a:buChar char="ü"/>
              <a:defRPr/>
            </a:pPr>
            <a:endParaRPr lang="es-ES" dirty="0">
              <a:ea typeface="2Dumb" pitchFamily="2" charset="0"/>
              <a:cs typeface="Verdana"/>
            </a:endParaRPr>
          </a:p>
          <a:p>
            <a:pPr marL="534988" indent="-285750" algn="just">
              <a:buFont typeface="Wingdings" panose="05000000000000000000" pitchFamily="2" charset="2"/>
              <a:buChar char="ü"/>
              <a:defRPr/>
            </a:pPr>
            <a:r>
              <a:rPr lang="es-ES" dirty="0" smtClean="0">
                <a:solidFill>
                  <a:srgbClr val="4D9C2D"/>
                </a:solidFill>
                <a:ea typeface="2Dumb" pitchFamily="2" charset="0"/>
                <a:cs typeface="Verdana"/>
              </a:rPr>
              <a:t>Todas somos iguales </a:t>
            </a:r>
            <a:r>
              <a:rPr lang="es-ES" dirty="0" smtClean="0">
                <a:solidFill>
                  <a:prstClr val="black"/>
                </a:solidFill>
                <a:ea typeface="2Dumb" pitchFamily="2" charset="0"/>
                <a:cs typeface="Verdana"/>
              </a:rPr>
              <a:t>y a cada una nos tocará nuestro turno de compartir. </a:t>
            </a:r>
          </a:p>
          <a:p>
            <a:pPr marL="249238" algn="just">
              <a:defRPr/>
            </a:pPr>
            <a:endParaRPr lang="es-ES" dirty="0">
              <a:solidFill>
                <a:prstClr val="black"/>
              </a:solidFill>
              <a:ea typeface="2Dumb" pitchFamily="2" charset="0"/>
              <a:cs typeface="Verdana"/>
            </a:endParaRPr>
          </a:p>
          <a:p>
            <a:pPr marL="534988" indent="-285750" algn="just">
              <a:buFont typeface="Wingdings" panose="05000000000000000000" pitchFamily="2" charset="2"/>
              <a:buChar char="ü"/>
              <a:defRPr/>
            </a:pPr>
            <a:r>
              <a:rPr lang="es-ES" dirty="0" smtClean="0">
                <a:solidFill>
                  <a:srgbClr val="4D9C2D"/>
                </a:solidFill>
                <a:ea typeface="2Dumb" pitchFamily="2" charset="0"/>
                <a:cs typeface="Verdana"/>
              </a:rPr>
              <a:t>Escuchar activamente </a:t>
            </a:r>
            <a:r>
              <a:rPr lang="es-ES" dirty="0" smtClean="0">
                <a:ea typeface="2Dumb" pitchFamily="2" charset="0"/>
                <a:cs typeface="Verdana"/>
              </a:rPr>
              <a:t>es una practica que </a:t>
            </a:r>
            <a:r>
              <a:rPr lang="es-ES" dirty="0" smtClean="0">
                <a:solidFill>
                  <a:srgbClr val="4D9C2D"/>
                </a:solidFill>
                <a:ea typeface="2Dumb" pitchFamily="2" charset="0"/>
                <a:cs typeface="Verdana"/>
              </a:rPr>
              <a:t>genera vínculos, </a:t>
            </a:r>
            <a:r>
              <a:rPr lang="es-ES" dirty="0" smtClean="0">
                <a:ea typeface="2Dumb" pitchFamily="2" charset="0"/>
                <a:cs typeface="Verdana"/>
              </a:rPr>
              <a:t>sin juzgarnos.</a:t>
            </a:r>
            <a:endParaRPr lang="es-ES" dirty="0" smtClean="0">
              <a:solidFill>
                <a:srgbClr val="4D9C2D"/>
              </a:solidFill>
              <a:ea typeface="2Dumb" pitchFamily="2" charset="0"/>
              <a:cs typeface="Verdana"/>
            </a:endParaRPr>
          </a:p>
          <a:p>
            <a:pPr marL="534988" indent="-285750" algn="just">
              <a:buFont typeface="Wingdings" panose="05000000000000000000" pitchFamily="2" charset="2"/>
              <a:buChar char="ü"/>
              <a:defRPr/>
            </a:pPr>
            <a:endParaRPr lang="es-ES" dirty="0">
              <a:solidFill>
                <a:prstClr val="black"/>
              </a:solidFill>
              <a:ea typeface="2Dumb" pitchFamily="2" charset="0"/>
              <a:cs typeface="Verdana"/>
            </a:endParaRPr>
          </a:p>
          <a:p>
            <a:pPr marL="534988" indent="-285750" algn="just">
              <a:buFont typeface="Wingdings" panose="05000000000000000000" pitchFamily="2" charset="2"/>
              <a:buChar char="ü"/>
              <a:defRPr/>
            </a:pPr>
            <a:r>
              <a:rPr lang="es-ES" dirty="0" smtClean="0">
                <a:solidFill>
                  <a:prstClr val="black"/>
                </a:solidFill>
                <a:ea typeface="2Dumb" pitchFamily="2" charset="0"/>
                <a:cs typeface="Verdana"/>
              </a:rPr>
              <a:t>Es muy importante </a:t>
            </a:r>
            <a:r>
              <a:rPr lang="es-ES" dirty="0" smtClean="0">
                <a:solidFill>
                  <a:srgbClr val="4D9C2D"/>
                </a:solidFill>
                <a:ea typeface="2Dumb" pitchFamily="2" charset="0"/>
                <a:cs typeface="Verdana"/>
              </a:rPr>
              <a:t>la preparación personal y del grupo, antes, durante y para terminar </a:t>
            </a:r>
            <a:r>
              <a:rPr lang="es-ES" dirty="0" smtClean="0">
                <a:solidFill>
                  <a:prstClr val="black"/>
                </a:solidFill>
                <a:ea typeface="2Dumb" pitchFamily="2" charset="0"/>
                <a:cs typeface="Verdana"/>
              </a:rPr>
              <a:t>el circulo. </a:t>
            </a:r>
            <a:endParaRPr lang="es-ES" dirty="0">
              <a:solidFill>
                <a:prstClr val="black"/>
              </a:solidFill>
              <a:ea typeface="2Dumb" pitchFamily="2" charset="0"/>
              <a:cs typeface="Verdana"/>
            </a:endParaRPr>
          </a:p>
        </p:txBody>
      </p:sp>
      <p:pic>
        <p:nvPicPr>
          <p:cNvPr id="5" name="Imagen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16291" y="338188"/>
            <a:ext cx="2728379" cy="2046284"/>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193941" y="2611828"/>
            <a:ext cx="2650729" cy="1988047"/>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377916" y="4827231"/>
            <a:ext cx="2510944" cy="1883208"/>
          </a:xfrm>
          <a:prstGeom prst="rect">
            <a:avLst/>
          </a:prstGeom>
        </p:spPr>
      </p:pic>
    </p:spTree>
    <p:extLst>
      <p:ext uri="{BB962C8B-B14F-4D97-AF65-F5344CB8AC3E}">
        <p14:creationId xmlns:p14="http://schemas.microsoft.com/office/powerpoint/2010/main" xmlns="" val="3484088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Laura\Desktop\franja inferior.png"/>
          <p:cNvPicPr>
            <a:picLocks noChangeAspect="1" noChangeArrowheads="1"/>
          </p:cNvPicPr>
          <p:nvPr/>
        </p:nvPicPr>
        <p:blipFill>
          <a:blip r:embed="rId3" cstate="print"/>
          <a:srcRect/>
          <a:stretch>
            <a:fillRect/>
          </a:stretch>
        </p:blipFill>
        <p:spPr bwMode="auto">
          <a:xfrm>
            <a:off x="0" y="6629942"/>
            <a:ext cx="12192000" cy="228058"/>
          </a:xfrm>
          <a:prstGeom prst="rect">
            <a:avLst/>
          </a:prstGeom>
          <a:noFill/>
        </p:spPr>
      </p:pic>
      <p:sp>
        <p:nvSpPr>
          <p:cNvPr id="4" name="Rectángulo 3"/>
          <p:cNvSpPr/>
          <p:nvPr/>
        </p:nvSpPr>
        <p:spPr>
          <a:xfrm>
            <a:off x="2513598" y="3051089"/>
            <a:ext cx="7159792" cy="3139321"/>
          </a:xfrm>
          <a:prstGeom prst="rect">
            <a:avLst/>
          </a:prstGeom>
        </p:spPr>
        <p:txBody>
          <a:bodyPr wrap="square">
            <a:spAutoFit/>
          </a:bodyPr>
          <a:lstStyle/>
          <a:p>
            <a:pPr marL="534988" indent="-285750" algn="just">
              <a:buFont typeface="Courier New" panose="02070309020205020404" pitchFamily="49" charset="0"/>
              <a:buChar char="o"/>
              <a:defRPr/>
            </a:pPr>
            <a:r>
              <a:rPr lang="es-ES" dirty="0" smtClean="0">
                <a:solidFill>
                  <a:prstClr val="black"/>
                </a:solidFill>
                <a:ea typeface="2Dumb" pitchFamily="2" charset="0"/>
                <a:cs typeface="Verdana"/>
              </a:rPr>
              <a:t>Me siento con </a:t>
            </a:r>
            <a:r>
              <a:rPr lang="es-ES" dirty="0" smtClean="0">
                <a:solidFill>
                  <a:srgbClr val="954ECA"/>
                </a:solidFill>
                <a:ea typeface="2Dumb" pitchFamily="2" charset="0"/>
                <a:cs typeface="Verdana"/>
              </a:rPr>
              <a:t>el corazón muy grande</a:t>
            </a:r>
            <a:r>
              <a:rPr lang="es-ES" dirty="0" smtClean="0">
                <a:solidFill>
                  <a:prstClr val="black"/>
                </a:solidFill>
                <a:ea typeface="2Dumb" pitchFamily="2" charset="0"/>
                <a:cs typeface="Verdana"/>
              </a:rPr>
              <a:t>. Agradecida.</a:t>
            </a:r>
          </a:p>
          <a:p>
            <a:pPr marL="534988" indent="-285750" algn="just">
              <a:buFont typeface="Courier New" panose="02070309020205020404" pitchFamily="49" charset="0"/>
              <a:buChar char="o"/>
              <a:defRPr/>
            </a:pPr>
            <a:r>
              <a:rPr lang="es-ES" dirty="0" smtClean="0">
                <a:solidFill>
                  <a:prstClr val="black"/>
                </a:solidFill>
                <a:ea typeface="2Dumb" pitchFamily="2" charset="0"/>
                <a:cs typeface="Verdana"/>
              </a:rPr>
              <a:t>Reconocer que tenemos un cometido juntas. Me siento </a:t>
            </a:r>
            <a:r>
              <a:rPr lang="es-ES" dirty="0" smtClean="0">
                <a:solidFill>
                  <a:srgbClr val="954ECA"/>
                </a:solidFill>
                <a:ea typeface="2Dumb" pitchFamily="2" charset="0"/>
                <a:cs typeface="Verdana"/>
              </a:rPr>
              <a:t>en camino con todas.</a:t>
            </a:r>
          </a:p>
          <a:p>
            <a:pPr marL="534988" indent="-285750" algn="just">
              <a:buFont typeface="Courier New" panose="02070309020205020404" pitchFamily="49" charset="0"/>
              <a:buChar char="o"/>
              <a:defRPr/>
            </a:pPr>
            <a:r>
              <a:rPr lang="es-ES" dirty="0" smtClean="0">
                <a:solidFill>
                  <a:prstClr val="black"/>
                </a:solidFill>
                <a:ea typeface="2Dumb" pitchFamily="2" charset="0"/>
                <a:cs typeface="Verdana"/>
              </a:rPr>
              <a:t>Me siento agradecida porque </a:t>
            </a:r>
            <a:r>
              <a:rPr lang="es-ES" dirty="0" smtClean="0">
                <a:solidFill>
                  <a:srgbClr val="954ECA"/>
                </a:solidFill>
                <a:ea typeface="2Dumb" pitchFamily="2" charset="0"/>
                <a:cs typeface="Verdana"/>
              </a:rPr>
              <a:t>somos un gran equipo</a:t>
            </a:r>
            <a:r>
              <a:rPr lang="es-ES" dirty="0" smtClean="0">
                <a:solidFill>
                  <a:prstClr val="black"/>
                </a:solidFill>
                <a:ea typeface="2Dumb" pitchFamily="2" charset="0"/>
                <a:cs typeface="Verdana"/>
              </a:rPr>
              <a:t>. Con todas sus dificultades.</a:t>
            </a:r>
          </a:p>
          <a:p>
            <a:pPr marL="534988" indent="-285750" algn="just">
              <a:buFont typeface="Courier New" panose="02070309020205020404" pitchFamily="49" charset="0"/>
              <a:buChar char="o"/>
              <a:defRPr/>
            </a:pPr>
            <a:r>
              <a:rPr lang="es-ES" dirty="0" smtClean="0">
                <a:solidFill>
                  <a:prstClr val="black"/>
                </a:solidFill>
                <a:ea typeface="2Dumb" pitchFamily="2" charset="0"/>
                <a:cs typeface="Verdana"/>
              </a:rPr>
              <a:t>Cada una puso su </a:t>
            </a:r>
            <a:r>
              <a:rPr lang="es-ES" dirty="0" smtClean="0">
                <a:solidFill>
                  <a:srgbClr val="4D9C2D"/>
                </a:solidFill>
                <a:ea typeface="2Dumb" pitchFamily="2" charset="0"/>
                <a:cs typeface="Verdana"/>
              </a:rPr>
              <a:t>energía positiva y curativa</a:t>
            </a:r>
            <a:r>
              <a:rPr lang="es-ES" dirty="0" smtClean="0">
                <a:solidFill>
                  <a:prstClr val="black"/>
                </a:solidFill>
                <a:ea typeface="2Dumb" pitchFamily="2" charset="0"/>
                <a:cs typeface="Verdana"/>
              </a:rPr>
              <a:t>, además de sus conocimientos y experiencia como mujeres. </a:t>
            </a:r>
          </a:p>
          <a:p>
            <a:pPr marL="534988" indent="-285750" algn="just">
              <a:buFont typeface="Courier New" panose="02070309020205020404" pitchFamily="49" charset="0"/>
              <a:buChar char="o"/>
              <a:defRPr/>
            </a:pPr>
            <a:r>
              <a:rPr lang="es-ES" dirty="0" smtClean="0">
                <a:solidFill>
                  <a:srgbClr val="4D9C2D"/>
                </a:solidFill>
                <a:ea typeface="2Dumb" pitchFamily="2" charset="0"/>
                <a:cs typeface="Verdana"/>
              </a:rPr>
              <a:t>A veces no quería ir</a:t>
            </a:r>
            <a:r>
              <a:rPr lang="es-ES" dirty="0" smtClean="0">
                <a:solidFill>
                  <a:prstClr val="black"/>
                </a:solidFill>
                <a:ea typeface="2Dumb" pitchFamily="2" charset="0"/>
                <a:cs typeface="Verdana"/>
              </a:rPr>
              <a:t>, pero llegaba y me llenaba de energía y me sentía renovada.</a:t>
            </a:r>
          </a:p>
          <a:p>
            <a:pPr marL="534988" indent="-285750" algn="just">
              <a:buFont typeface="Courier New" panose="02070309020205020404" pitchFamily="49" charset="0"/>
              <a:buChar char="o"/>
              <a:defRPr/>
            </a:pPr>
            <a:r>
              <a:rPr lang="es-ES" dirty="0" smtClean="0">
                <a:solidFill>
                  <a:prstClr val="black"/>
                </a:solidFill>
                <a:ea typeface="2Dumb" pitchFamily="2" charset="0"/>
                <a:cs typeface="Verdana"/>
              </a:rPr>
              <a:t>Voy aprendiendo que </a:t>
            </a:r>
            <a:r>
              <a:rPr lang="es-ES" dirty="0" smtClean="0">
                <a:solidFill>
                  <a:srgbClr val="4D9C2D"/>
                </a:solidFill>
                <a:ea typeface="2Dumb" pitchFamily="2" charset="0"/>
                <a:cs typeface="Verdana"/>
              </a:rPr>
              <a:t>si nos podemos sanar</a:t>
            </a:r>
          </a:p>
          <a:p>
            <a:pPr marL="534988" indent="-285750" algn="just">
              <a:buFont typeface="Courier New" panose="02070309020205020404" pitchFamily="49" charset="0"/>
              <a:buChar char="o"/>
              <a:defRPr/>
            </a:pPr>
            <a:r>
              <a:rPr lang="es-ES" dirty="0" smtClean="0">
                <a:solidFill>
                  <a:srgbClr val="4D9C2D"/>
                </a:solidFill>
                <a:ea typeface="2Dumb" pitchFamily="2" charset="0"/>
                <a:cs typeface="Verdana"/>
              </a:rPr>
              <a:t>Disfruté </a:t>
            </a:r>
            <a:r>
              <a:rPr lang="es-ES" dirty="0" smtClean="0">
                <a:solidFill>
                  <a:srgbClr val="954ECA"/>
                </a:solidFill>
                <a:ea typeface="2Dumb" pitchFamily="2" charset="0"/>
                <a:cs typeface="Verdana"/>
              </a:rPr>
              <a:t>mucho.</a:t>
            </a:r>
            <a:endParaRPr lang="es-ES" dirty="0">
              <a:solidFill>
                <a:srgbClr val="954ECA"/>
              </a:solidFill>
              <a:ea typeface="2Dumb" pitchFamily="2" charset="0"/>
              <a:cs typeface="Verdana"/>
            </a:endParaRPr>
          </a:p>
        </p:txBody>
      </p:sp>
      <p:pic>
        <p:nvPicPr>
          <p:cNvPr id="5" name="Imagen 4"/>
          <p:cNvPicPr>
            <a:picLocks noChangeAspect="1"/>
          </p:cNvPicPr>
          <p:nvPr/>
        </p:nvPicPr>
        <p:blipFill>
          <a:blip r:embed="rId4" cstate="print"/>
          <a:stretch>
            <a:fillRect/>
          </a:stretch>
        </p:blipFill>
        <p:spPr>
          <a:xfrm rot="5400000">
            <a:off x="-147808" y="388555"/>
            <a:ext cx="2827329" cy="2120497"/>
          </a:xfrm>
          <a:prstGeom prst="rect">
            <a:avLst/>
          </a:prstGeom>
        </p:spPr>
      </p:pic>
      <p:pic>
        <p:nvPicPr>
          <p:cNvPr id="6" name="Imagen 5"/>
          <p:cNvPicPr>
            <a:picLocks noChangeAspect="1"/>
          </p:cNvPicPr>
          <p:nvPr/>
        </p:nvPicPr>
        <p:blipFill>
          <a:blip r:embed="rId5" cstate="print"/>
          <a:stretch>
            <a:fillRect/>
          </a:stretch>
        </p:blipFill>
        <p:spPr>
          <a:xfrm rot="5400000">
            <a:off x="2160181" y="388557"/>
            <a:ext cx="2827330" cy="2120498"/>
          </a:xfrm>
          <a:prstGeom prst="rect">
            <a:avLst/>
          </a:prstGeom>
        </p:spPr>
      </p:pic>
      <p:pic>
        <p:nvPicPr>
          <p:cNvPr id="7" name="Imagen 6"/>
          <p:cNvPicPr>
            <a:picLocks noChangeAspect="1"/>
          </p:cNvPicPr>
          <p:nvPr/>
        </p:nvPicPr>
        <p:blipFill>
          <a:blip r:embed="rId6" cstate="print"/>
          <a:stretch>
            <a:fillRect/>
          </a:stretch>
        </p:blipFill>
        <p:spPr>
          <a:xfrm rot="5400000">
            <a:off x="4719051" y="350254"/>
            <a:ext cx="2802023" cy="2101517"/>
          </a:xfrm>
          <a:prstGeom prst="rect">
            <a:avLst/>
          </a:prstGeom>
        </p:spPr>
      </p:pic>
      <p:pic>
        <p:nvPicPr>
          <p:cNvPr id="9" name="Imagen 8"/>
          <p:cNvPicPr>
            <a:picLocks noChangeAspect="1"/>
          </p:cNvPicPr>
          <p:nvPr/>
        </p:nvPicPr>
        <p:blipFill>
          <a:blip r:embed="rId7" cstate="print"/>
          <a:stretch>
            <a:fillRect/>
          </a:stretch>
        </p:blipFill>
        <p:spPr>
          <a:xfrm rot="5400000">
            <a:off x="7031605" y="411736"/>
            <a:ext cx="2765511" cy="2074133"/>
          </a:xfrm>
          <a:prstGeom prst="rect">
            <a:avLst/>
          </a:prstGeom>
        </p:spPr>
      </p:pic>
      <p:pic>
        <p:nvPicPr>
          <p:cNvPr id="10" name="Imagen 9"/>
          <p:cNvPicPr>
            <a:picLocks noChangeAspect="1"/>
          </p:cNvPicPr>
          <p:nvPr/>
        </p:nvPicPr>
        <p:blipFill>
          <a:blip r:embed="rId8" cstate="print"/>
          <a:stretch>
            <a:fillRect/>
          </a:stretch>
        </p:blipFill>
        <p:spPr>
          <a:xfrm rot="5400000" flipV="1">
            <a:off x="9458372" y="420671"/>
            <a:ext cx="2681577" cy="2011183"/>
          </a:xfrm>
          <a:prstGeom prst="rect">
            <a:avLst/>
          </a:prstGeom>
        </p:spPr>
      </p:pic>
      <p:pic>
        <p:nvPicPr>
          <p:cNvPr id="11" name="Imagen 10"/>
          <p:cNvPicPr>
            <a:picLocks noChangeAspect="1"/>
          </p:cNvPicPr>
          <p:nvPr/>
        </p:nvPicPr>
        <p:blipFill>
          <a:blip r:embed="rId9" cstate="print"/>
          <a:stretch>
            <a:fillRect/>
          </a:stretch>
        </p:blipFill>
        <p:spPr>
          <a:xfrm rot="5400000">
            <a:off x="9573398" y="4074065"/>
            <a:ext cx="2705438" cy="2029079"/>
          </a:xfrm>
          <a:prstGeom prst="rect">
            <a:avLst/>
          </a:prstGeom>
        </p:spPr>
      </p:pic>
      <p:pic>
        <p:nvPicPr>
          <p:cNvPr id="12" name="Imagen 11"/>
          <p:cNvPicPr>
            <a:picLocks noChangeAspect="1"/>
          </p:cNvPicPr>
          <p:nvPr/>
        </p:nvPicPr>
        <p:blipFill>
          <a:blip r:embed="rId10" cstate="print"/>
          <a:stretch>
            <a:fillRect/>
          </a:stretch>
        </p:blipFill>
        <p:spPr>
          <a:xfrm rot="5400000">
            <a:off x="-166369" y="3837488"/>
            <a:ext cx="2975811" cy="2231858"/>
          </a:xfrm>
          <a:prstGeom prst="rect">
            <a:avLst/>
          </a:prstGeom>
        </p:spPr>
      </p:pic>
    </p:spTree>
    <p:extLst>
      <p:ext uri="{BB962C8B-B14F-4D97-AF65-F5344CB8AC3E}">
        <p14:creationId xmlns:p14="http://schemas.microsoft.com/office/powerpoint/2010/main" xmlns="" val="920190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26570" y="249383"/>
            <a:ext cx="10989129" cy="646331"/>
          </a:xfrm>
          <a:prstGeom prst="rect">
            <a:avLst/>
          </a:prstGeom>
          <a:noFill/>
        </p:spPr>
        <p:txBody>
          <a:bodyPr wrap="square" rtlCol="0">
            <a:spAutoFit/>
          </a:bodyPr>
          <a:lstStyle/>
          <a:p>
            <a:pPr algn="just"/>
            <a:r>
              <a:rPr lang="es-ES" sz="3600" dirty="0" smtClean="0"/>
              <a:t>“HASTA QUE LA DIGNIDAD SE HAGA COSTUMBRE”</a:t>
            </a:r>
            <a:endParaRPr lang="es-ES" sz="3600" dirty="0"/>
          </a:p>
        </p:txBody>
      </p:sp>
      <p:pic>
        <p:nvPicPr>
          <p:cNvPr id="4" name="Imagen 3"/>
          <p:cNvPicPr>
            <a:picLocks noChangeAspect="1"/>
          </p:cNvPicPr>
          <p:nvPr/>
        </p:nvPicPr>
        <p:blipFill>
          <a:blip r:embed="rId2" cstate="print"/>
          <a:stretch>
            <a:fillRect/>
          </a:stretch>
        </p:blipFill>
        <p:spPr>
          <a:xfrm>
            <a:off x="130627" y="3767980"/>
            <a:ext cx="8944495" cy="3090020"/>
          </a:xfrm>
          <a:prstGeom prst="rect">
            <a:avLst/>
          </a:prstGeom>
        </p:spPr>
      </p:pic>
      <p:pic>
        <p:nvPicPr>
          <p:cNvPr id="2" name="Imagen 1"/>
          <p:cNvPicPr>
            <a:picLocks noChangeAspect="1"/>
          </p:cNvPicPr>
          <p:nvPr/>
        </p:nvPicPr>
        <p:blipFill>
          <a:blip r:embed="rId3" cstate="print"/>
          <a:stretch>
            <a:fillRect/>
          </a:stretch>
        </p:blipFill>
        <p:spPr>
          <a:xfrm>
            <a:off x="1828430" y="1013911"/>
            <a:ext cx="4267570" cy="2408129"/>
          </a:xfrm>
          <a:prstGeom prst="rect">
            <a:avLst/>
          </a:prstGeom>
        </p:spPr>
      </p:pic>
      <p:pic>
        <p:nvPicPr>
          <p:cNvPr id="5" name="Imagen 4"/>
          <p:cNvPicPr>
            <a:picLocks noChangeAspect="1"/>
          </p:cNvPicPr>
          <p:nvPr/>
        </p:nvPicPr>
        <p:blipFill>
          <a:blip r:embed="rId4" cstate="print"/>
          <a:stretch>
            <a:fillRect/>
          </a:stretch>
        </p:blipFill>
        <p:spPr>
          <a:xfrm>
            <a:off x="9075122" y="4346230"/>
            <a:ext cx="3116878" cy="251177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64675" y="895714"/>
            <a:ext cx="3526034" cy="2644525"/>
          </a:xfrm>
          <a:prstGeom prst="rect">
            <a:avLst/>
          </a:prstGeom>
        </p:spPr>
      </p:pic>
    </p:spTree>
    <p:extLst>
      <p:ext uri="{BB962C8B-B14F-4D97-AF65-F5344CB8AC3E}">
        <p14:creationId xmlns:p14="http://schemas.microsoft.com/office/powerpoint/2010/main" xmlns="" val="2887373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cstate="print"/>
          <a:stretch>
            <a:fillRect/>
          </a:stretch>
        </p:blipFill>
        <p:spPr>
          <a:xfrm>
            <a:off x="5191470" y="2984692"/>
            <a:ext cx="1960606" cy="1468561"/>
          </a:xfrm>
          <a:prstGeom prst="rect">
            <a:avLst/>
          </a:prstGeom>
        </p:spPr>
      </p:pic>
      <p:sp>
        <p:nvSpPr>
          <p:cNvPr id="4098" name="Rectangle 3"/>
          <p:cNvSpPr>
            <a:spLocks noChangeArrowheads="1"/>
          </p:cNvSpPr>
          <p:nvPr/>
        </p:nvSpPr>
        <p:spPr bwMode="auto">
          <a:xfrm>
            <a:off x="2495551" y="549276"/>
            <a:ext cx="6480175" cy="590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10000"/>
              </a:lnSpc>
              <a:spcBef>
                <a:spcPct val="0"/>
              </a:spcBef>
              <a:buFontTx/>
              <a:buNone/>
            </a:pPr>
            <a:r>
              <a:rPr lang="es-ES" altLang="es-MX" sz="1100">
                <a:solidFill>
                  <a:srgbClr val="000000"/>
                </a:solidFill>
                <a:latin typeface="Arial" panose="020B0604020202020204" pitchFamily="34" charset="0"/>
              </a:rPr>
              <a:t>  </a:t>
            </a:r>
            <a:r>
              <a:rPr lang="es-ES" altLang="es-MX" sz="1200">
                <a:solidFill>
                  <a:srgbClr val="000000"/>
                </a:solidFill>
                <a:latin typeface="Arial" panose="020B0604020202020204" pitchFamily="34" charset="0"/>
              </a:rPr>
              <a:t>     </a:t>
            </a:r>
          </a:p>
          <a:p>
            <a:pPr algn="r" eaLnBrk="1" hangingPunct="1">
              <a:lnSpc>
                <a:spcPct val="110000"/>
              </a:lnSpc>
              <a:spcBef>
                <a:spcPct val="0"/>
              </a:spcBef>
              <a:buFontTx/>
              <a:buNone/>
            </a:pPr>
            <a:endParaRPr lang="es-ES" altLang="es-MX" sz="1200">
              <a:solidFill>
                <a:srgbClr val="000000"/>
              </a:solidFill>
              <a:latin typeface="Arial" panose="020B0604020202020204" pitchFamily="34" charset="0"/>
            </a:endParaRPr>
          </a:p>
          <a:p>
            <a:pPr algn="r" eaLnBrk="1" hangingPunct="1">
              <a:lnSpc>
                <a:spcPct val="110000"/>
              </a:lnSpc>
              <a:spcBef>
                <a:spcPct val="0"/>
              </a:spcBef>
              <a:buFontTx/>
              <a:buNone/>
            </a:pPr>
            <a:endParaRPr lang="es-ES" altLang="es-MX" sz="1200">
              <a:solidFill>
                <a:srgbClr val="000000"/>
              </a:solidFill>
              <a:latin typeface="Arial" panose="020B0604020202020204" pitchFamily="34" charset="0"/>
            </a:endParaRPr>
          </a:p>
          <a:p>
            <a:pPr algn="ctr" eaLnBrk="1" hangingPunct="1">
              <a:lnSpc>
                <a:spcPct val="110000"/>
              </a:lnSpc>
              <a:spcBef>
                <a:spcPct val="0"/>
              </a:spcBef>
              <a:buFontTx/>
              <a:buNone/>
            </a:pPr>
            <a:endParaRPr lang="es-ES" altLang="es-MX" sz="3200">
              <a:latin typeface="Arial" panose="020B0604020202020204" pitchFamily="34" charset="0"/>
            </a:endParaRPr>
          </a:p>
        </p:txBody>
      </p:sp>
      <p:sp>
        <p:nvSpPr>
          <p:cNvPr id="7173" name="Oval 5" descr="Papel reciclado">
            <a:extLst>
              <a:ext uri="{FF2B5EF4-FFF2-40B4-BE49-F238E27FC236}">
                <a16:creationId xmlns:a16="http://schemas.microsoft.com/office/drawing/2014/main" xmlns="" id="{B537A5CA-7DC2-4027-8868-0FF1FF8A0D98}"/>
              </a:ext>
            </a:extLst>
          </p:cNvPr>
          <p:cNvSpPr>
            <a:spLocks noChangeArrowheads="1"/>
          </p:cNvSpPr>
          <p:nvPr/>
        </p:nvSpPr>
        <p:spPr bwMode="auto">
          <a:xfrm>
            <a:off x="2063750" y="4005264"/>
            <a:ext cx="3386138" cy="2447925"/>
          </a:xfrm>
          <a:prstGeom prst="ellipse">
            <a:avLst/>
          </a:prstGeom>
          <a:solidFill>
            <a:schemeClr val="accent1">
              <a:lumMod val="40000"/>
              <a:lumOff val="60000"/>
            </a:schemeClr>
          </a:solidFill>
          <a:ln w="9525">
            <a:solidFill>
              <a:srgbClr val="0D0D0D"/>
            </a:solidFill>
            <a:round/>
            <a:headEnd/>
            <a:tailEnd/>
          </a:ln>
          <a:effectLst>
            <a:outerShdw blurRad="63500" dist="46662" dir="2115817" algn="ctr" rotWithShape="0">
              <a:srgbClr val="00B050">
                <a:alpha val="74998"/>
              </a:srgbClr>
            </a:outerShdw>
          </a:effec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000"/>
              </a:spcAft>
              <a:defRPr/>
            </a:pPr>
            <a:r>
              <a:rPr lang="es-MX" altLang="es-MX" sz="1100" b="1" dirty="0">
                <a:latin typeface="Calibri" panose="020F0502020204030204" pitchFamily="34" charset="0"/>
              </a:rPr>
              <a:t> </a:t>
            </a:r>
            <a:r>
              <a:rPr lang="es-MX" altLang="es-MX" sz="1200" b="1" dirty="0">
                <a:latin typeface="Calibri" panose="020F0502020204030204" pitchFamily="34" charset="0"/>
              </a:rPr>
              <a:t>FORMA DE RELACIONARNOS </a:t>
            </a:r>
          </a:p>
          <a:p>
            <a:pPr eaLnBrk="1" hangingPunct="1">
              <a:spcAft>
                <a:spcPts val="1000"/>
              </a:spcAft>
              <a:defRPr/>
            </a:pPr>
            <a:r>
              <a:rPr lang="es-MX" altLang="es-MX" sz="1400" b="1" dirty="0">
                <a:latin typeface="Calibri" panose="020F0502020204030204" pitchFamily="34" charset="0"/>
              </a:rPr>
              <a:t>Es una forma de relacionarnos en lo cotidiano, en el trabajo, en la familia, en la </a:t>
            </a:r>
            <a:r>
              <a:rPr lang="es-MX" altLang="es-MX" sz="1400" b="1" dirty="0" smtClean="0">
                <a:latin typeface="Calibri" panose="020F0502020204030204" pitchFamily="34" charset="0"/>
              </a:rPr>
              <a:t>comunidad, sociedad</a:t>
            </a:r>
            <a:r>
              <a:rPr lang="es-MX" altLang="es-MX" sz="1400" b="1" dirty="0">
                <a:latin typeface="Calibri" panose="020F0502020204030204" pitchFamily="34" charset="0"/>
              </a:rPr>
              <a:t>. </a:t>
            </a:r>
            <a:r>
              <a:rPr lang="ja-JP" altLang="es-MX" sz="1400" b="1" dirty="0">
                <a:latin typeface="Calibri" panose="020F0502020204030204" pitchFamily="34" charset="0"/>
              </a:rPr>
              <a:t>“</a:t>
            </a:r>
            <a:r>
              <a:rPr lang="es-MX" altLang="ja-JP" sz="1400" b="1" dirty="0">
                <a:latin typeface="Calibri" panose="020F0502020204030204" pitchFamily="34" charset="0"/>
              </a:rPr>
              <a:t>Otro mundo es posible</a:t>
            </a:r>
            <a:r>
              <a:rPr lang="ja-JP" altLang="es-MX" sz="1400" b="1" dirty="0">
                <a:latin typeface="Calibri" panose="020F0502020204030204" pitchFamily="34" charset="0"/>
              </a:rPr>
              <a:t>”</a:t>
            </a:r>
            <a:r>
              <a:rPr lang="es-MX" altLang="ja-JP" sz="1400" b="1" dirty="0">
                <a:latin typeface="Calibri" panose="020F0502020204030204" pitchFamily="34" charset="0"/>
              </a:rPr>
              <a:t> Resignificación del modo de </a:t>
            </a:r>
            <a:r>
              <a:rPr lang="es-MX" altLang="ja-JP" sz="1400" b="1" dirty="0" smtClean="0">
                <a:latin typeface="Calibri" panose="020F0502020204030204" pitchFamily="34" charset="0"/>
              </a:rPr>
              <a:t>vida en lo micro.</a:t>
            </a:r>
            <a:endParaRPr lang="es-MX" altLang="es-MX" sz="1400" b="1" dirty="0">
              <a:latin typeface="Calibri" panose="020F0502020204030204" pitchFamily="34" charset="0"/>
            </a:endParaRPr>
          </a:p>
        </p:txBody>
      </p:sp>
      <p:sp>
        <p:nvSpPr>
          <p:cNvPr id="7174" name="Oval 6" descr="Papel reciclado">
            <a:extLst>
              <a:ext uri="{FF2B5EF4-FFF2-40B4-BE49-F238E27FC236}">
                <a16:creationId xmlns:a16="http://schemas.microsoft.com/office/drawing/2014/main" xmlns="" id="{CB31EF12-DE07-437A-9882-E49DA09310DF}"/>
              </a:ext>
            </a:extLst>
          </p:cNvPr>
          <p:cNvSpPr>
            <a:spLocks noChangeArrowheads="1"/>
          </p:cNvSpPr>
          <p:nvPr/>
        </p:nvSpPr>
        <p:spPr bwMode="auto">
          <a:xfrm>
            <a:off x="6672264" y="692151"/>
            <a:ext cx="3851275" cy="2219325"/>
          </a:xfrm>
          <a:prstGeom prst="ellipse">
            <a:avLst/>
          </a:prstGeom>
          <a:solidFill>
            <a:schemeClr val="accent4">
              <a:lumMod val="40000"/>
              <a:lumOff val="60000"/>
            </a:schemeClr>
          </a:solidFill>
          <a:ln w="9525">
            <a:solidFill>
              <a:srgbClr val="000000"/>
            </a:solidFill>
            <a:round/>
            <a:headEnd/>
            <a:tailEnd/>
          </a:ln>
          <a:effectLst>
            <a:outerShdw blurRad="63500" dist="46662" dir="2115817" algn="ctr" rotWithShape="0">
              <a:srgbClr val="00B050">
                <a:alpha val="74998"/>
              </a:srgbClr>
            </a:outerShdw>
          </a:effectLst>
        </p:spPr>
        <p:txBody>
          <a:bodyPr/>
          <a:lstStyle/>
          <a:p>
            <a:pPr algn="ctr">
              <a:defRPr/>
            </a:pPr>
            <a:r>
              <a:rPr lang="es-MX" sz="1600" b="1" dirty="0">
                <a:latin typeface="Calibri" pitchFamily="34" charset="0"/>
                <a:cs typeface="Arial" pitchFamily="34" charset="0"/>
              </a:rPr>
              <a:t>CUERPO JURIDICO FRUTO DE CONQUISTAS HISTORICAS. </a:t>
            </a:r>
            <a:endParaRPr lang="es-MX" sz="1600" dirty="0">
              <a:latin typeface="Calibri" pitchFamily="34" charset="0"/>
              <a:cs typeface="Arial" pitchFamily="34" charset="0"/>
            </a:endParaRPr>
          </a:p>
          <a:p>
            <a:pPr algn="ctr">
              <a:defRPr/>
            </a:pPr>
            <a:r>
              <a:rPr lang="es-MX" sz="1600" b="1" dirty="0">
                <a:latin typeface="Calibri" pitchFamily="34" charset="0"/>
                <a:cs typeface="Arial" pitchFamily="34" charset="0"/>
              </a:rPr>
              <a:t>Cuerpo de normas, tratados, recomendaciones, principios, observaciones generales, sentencias, criterios jurisprudenciales.</a:t>
            </a:r>
            <a:endParaRPr lang="es-MX" sz="1600" dirty="0">
              <a:cs typeface="Arial" pitchFamily="34" charset="0"/>
            </a:endParaRPr>
          </a:p>
        </p:txBody>
      </p:sp>
      <p:sp>
        <p:nvSpPr>
          <p:cNvPr id="7171" name="Oval 3" descr="Papel reciclado">
            <a:extLst>
              <a:ext uri="{FF2B5EF4-FFF2-40B4-BE49-F238E27FC236}">
                <a16:creationId xmlns:a16="http://schemas.microsoft.com/office/drawing/2014/main" xmlns="" id="{00B6D39E-310D-48F7-822A-C0CFB6007B94}"/>
              </a:ext>
            </a:extLst>
          </p:cNvPr>
          <p:cNvSpPr>
            <a:spLocks noChangeArrowheads="1"/>
          </p:cNvSpPr>
          <p:nvPr/>
        </p:nvSpPr>
        <p:spPr bwMode="auto">
          <a:xfrm>
            <a:off x="1847850" y="629950"/>
            <a:ext cx="4103688" cy="2808287"/>
          </a:xfrm>
          <a:prstGeom prst="ellipse">
            <a:avLst/>
          </a:prstGeom>
          <a:solidFill>
            <a:schemeClr val="accent2">
              <a:lumMod val="40000"/>
              <a:lumOff val="60000"/>
            </a:schemeClr>
          </a:solidFill>
          <a:ln w="9525">
            <a:solidFill>
              <a:srgbClr val="0D0D0D"/>
            </a:solidFill>
            <a:round/>
            <a:headEnd/>
            <a:tailEnd/>
          </a:ln>
          <a:effectLst>
            <a:outerShdw blurRad="63500" dist="38099" dir="2700000" algn="ctr" rotWithShape="0">
              <a:srgbClr val="00B050">
                <a:alpha val="74998"/>
              </a:srgbClr>
            </a:outerShdw>
          </a:effec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s-MX" altLang="es-MX" sz="1400" b="1">
                <a:latin typeface="Calibri" panose="020F0502020204030204" pitchFamily="34" charset="0"/>
              </a:rPr>
              <a:t>UNA FORMA DE ENTENDER LA VIDA. PROYECTO ETICO POLITICO, UN HORIZONTE DE FUTURO. </a:t>
            </a:r>
          </a:p>
          <a:p>
            <a:pPr algn="ctr" eaLnBrk="1" hangingPunct="1">
              <a:defRPr/>
            </a:pPr>
            <a:r>
              <a:rPr lang="es-MX" altLang="es-MX" sz="1400" b="1">
                <a:latin typeface="Calibri" panose="020F0502020204030204" pitchFamily="34" charset="0"/>
              </a:rPr>
              <a:t>Cómo queremos que esté organizada la sociedad. No basta tener los derechos, no basta no violar los derechos.  La dignidad y el bienestar de las personas es la base. Un horizonte de esperanza. Los seres humanos son agentes de transformación </a:t>
            </a:r>
            <a:endParaRPr lang="es-MX" altLang="es-MX" sz="1400"/>
          </a:p>
        </p:txBody>
      </p:sp>
      <p:sp>
        <p:nvSpPr>
          <p:cNvPr id="7" name="Oval 6" descr="Papel reciclado">
            <a:extLst>
              <a:ext uri="{FF2B5EF4-FFF2-40B4-BE49-F238E27FC236}">
                <a16:creationId xmlns:a16="http://schemas.microsoft.com/office/drawing/2014/main" xmlns="" id="{2B931F65-FB57-46C6-9CA6-250493D3F5AE}"/>
              </a:ext>
            </a:extLst>
          </p:cNvPr>
          <p:cNvSpPr>
            <a:spLocks noChangeArrowheads="1"/>
          </p:cNvSpPr>
          <p:nvPr/>
        </p:nvSpPr>
        <p:spPr bwMode="auto">
          <a:xfrm>
            <a:off x="6456364" y="3933826"/>
            <a:ext cx="4211637" cy="2924175"/>
          </a:xfrm>
          <a:prstGeom prst="ellipse">
            <a:avLst/>
          </a:prstGeom>
          <a:blipFill dpi="0" rotWithShape="0">
            <a:blip r:embed="rId4" cstate="print"/>
            <a:srcRect/>
            <a:tile tx="0" ty="0" sx="100000" sy="100000" flip="none" algn="tl"/>
          </a:blipFill>
          <a:ln w="9525">
            <a:solidFill>
              <a:srgbClr val="000000"/>
            </a:solidFill>
            <a:round/>
            <a:headEnd/>
            <a:tailEnd/>
          </a:ln>
          <a:effectLst>
            <a:outerShdw blurRad="63500" dist="46662" dir="2115817" algn="ctr" rotWithShape="0">
              <a:srgbClr val="00B050">
                <a:alpha val="74998"/>
              </a:srgbClr>
            </a:outerShdw>
          </a:effec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1000"/>
              </a:spcAft>
              <a:defRPr/>
            </a:pPr>
            <a:r>
              <a:rPr lang="es-MX" altLang="es-MX" sz="1600" b="1" dirty="0">
                <a:latin typeface="Calibri" panose="020F0502020204030204" pitchFamily="34" charset="0"/>
              </a:rPr>
              <a:t>UN MOVIMIENTO SOCIAL-POLITICO POR LA IGUALDAD </a:t>
            </a:r>
            <a:r>
              <a:rPr lang="es-MX" altLang="es-MX" sz="1600" dirty="0">
                <a:latin typeface="Calibri" panose="020F0502020204030204" pitchFamily="34" charset="0"/>
              </a:rPr>
              <a:t> </a:t>
            </a:r>
          </a:p>
          <a:p>
            <a:pPr algn="ctr" eaLnBrk="1" hangingPunct="1">
              <a:spcAft>
                <a:spcPts val="1000"/>
              </a:spcAft>
              <a:defRPr/>
            </a:pPr>
            <a:r>
              <a:rPr lang="es-MX" altLang="es-MX" sz="1600" b="1" dirty="0">
                <a:latin typeface="Calibri" panose="020F0502020204030204" pitchFamily="34" charset="0"/>
              </a:rPr>
              <a:t>Desde la experiencia de la subordinación, la violencia, la discriminación pero sin que  se constituyan en una </a:t>
            </a:r>
            <a:r>
              <a:rPr lang="ja-JP" altLang="es-MX" sz="1600" b="1" dirty="0">
                <a:latin typeface="Calibri" panose="020F0502020204030204" pitchFamily="34" charset="0"/>
              </a:rPr>
              <a:t>“</a:t>
            </a:r>
            <a:r>
              <a:rPr lang="es-MX" altLang="ja-JP" sz="1600" b="1" dirty="0">
                <a:latin typeface="Calibri" panose="020F0502020204030204" pitchFamily="34" charset="0"/>
              </a:rPr>
              <a:t>memoria  de agravios</a:t>
            </a:r>
            <a:r>
              <a:rPr lang="ja-JP" altLang="es-MX" sz="1600" b="1" dirty="0">
                <a:latin typeface="Calibri" panose="020F0502020204030204" pitchFamily="34" charset="0"/>
              </a:rPr>
              <a:t>”</a:t>
            </a:r>
            <a:r>
              <a:rPr lang="es-MX" altLang="ja-JP" sz="1600" b="1" dirty="0">
                <a:latin typeface="Calibri" panose="020F0502020204030204" pitchFamily="34" charset="0"/>
              </a:rPr>
              <a:t>. Con una propuesta que abandona LA CEGUERA</a:t>
            </a:r>
            <a:endParaRPr lang="es-MX" altLang="es-MX" sz="1600" dirty="0"/>
          </a:p>
        </p:txBody>
      </p:sp>
      <p:cxnSp>
        <p:nvCxnSpPr>
          <p:cNvPr id="9" name="8 Conector recto de flecha">
            <a:extLst>
              <a:ext uri="{FF2B5EF4-FFF2-40B4-BE49-F238E27FC236}">
                <a16:creationId xmlns:a16="http://schemas.microsoft.com/office/drawing/2014/main" xmlns="" id="{7F517D0A-0FFB-4075-8858-D7AF918CC3D2}"/>
              </a:ext>
            </a:extLst>
          </p:cNvPr>
          <p:cNvCxnSpPr>
            <a:cxnSpLocks noChangeShapeType="1"/>
          </p:cNvCxnSpPr>
          <p:nvPr/>
        </p:nvCxnSpPr>
        <p:spPr bwMode="auto">
          <a:xfrm flipH="1">
            <a:off x="4044778" y="3357564"/>
            <a:ext cx="2147" cy="647700"/>
          </a:xfrm>
          <a:prstGeom prst="straightConnector1">
            <a:avLst/>
          </a:prstGeom>
          <a:noFill/>
          <a:ln w="38100">
            <a:solidFill>
              <a:srgbClr val="9BBB59"/>
            </a:solidFill>
            <a:round/>
            <a:headEnd type="arrow" w="sm" len="med"/>
            <a:tailEnd type="arrow" w="med" len="med"/>
          </a:ln>
          <a:effectLst>
            <a:outerShdw blurRad="63500" dist="23000" dir="5400000" rotWithShape="0">
              <a:srgbClr val="000000">
                <a:alpha val="34999"/>
              </a:srgbClr>
            </a:outerShdw>
          </a:effectLst>
          <a:extLst>
            <a:ext uri="{909E8E84-426E-40dd-AFC4-6F175D3DCCD1}"/>
          </a:extLst>
        </p:spPr>
      </p:cxnSp>
      <p:cxnSp>
        <p:nvCxnSpPr>
          <p:cNvPr id="20" name="19 Conector recto de flecha">
            <a:extLst>
              <a:ext uri="{FF2B5EF4-FFF2-40B4-BE49-F238E27FC236}">
                <a16:creationId xmlns:a16="http://schemas.microsoft.com/office/drawing/2014/main" xmlns="" id="{1925CE59-AA70-420D-B22E-548710C7AF4F}"/>
              </a:ext>
            </a:extLst>
          </p:cNvPr>
          <p:cNvCxnSpPr>
            <a:cxnSpLocks noChangeShapeType="1"/>
          </p:cNvCxnSpPr>
          <p:nvPr/>
        </p:nvCxnSpPr>
        <p:spPr bwMode="auto">
          <a:xfrm flipH="1">
            <a:off x="5951539" y="1557338"/>
            <a:ext cx="720725" cy="0"/>
          </a:xfrm>
          <a:prstGeom prst="straightConnector1">
            <a:avLst/>
          </a:prstGeom>
          <a:noFill/>
          <a:ln w="38100">
            <a:solidFill>
              <a:srgbClr val="9BBB59"/>
            </a:solidFill>
            <a:round/>
            <a:headEnd type="arrow" w="sm" len="med"/>
            <a:tailEnd type="arrow" w="med" len="med"/>
          </a:ln>
          <a:effectLst>
            <a:outerShdw blurRad="63500" dist="23000" dir="5400000" rotWithShape="0">
              <a:srgbClr val="000000">
                <a:alpha val="34999"/>
              </a:srgbClr>
            </a:outerShdw>
          </a:effectLst>
          <a:extLst>
            <a:ext uri="{909E8E84-426E-40dd-AFC4-6F175D3DCCD1}"/>
          </a:extLst>
        </p:spPr>
      </p:cxnSp>
      <p:cxnSp>
        <p:nvCxnSpPr>
          <p:cNvPr id="21" name="20 Conector recto de flecha">
            <a:extLst>
              <a:ext uri="{FF2B5EF4-FFF2-40B4-BE49-F238E27FC236}">
                <a16:creationId xmlns:a16="http://schemas.microsoft.com/office/drawing/2014/main" xmlns="" id="{0F8EDA25-5039-4E47-8FC4-7BBE80345B90}"/>
              </a:ext>
            </a:extLst>
          </p:cNvPr>
          <p:cNvCxnSpPr>
            <a:cxnSpLocks noChangeShapeType="1"/>
            <a:endCxn id="7173" idx="6"/>
          </p:cNvCxnSpPr>
          <p:nvPr/>
        </p:nvCxnSpPr>
        <p:spPr bwMode="auto">
          <a:xfrm flipH="1">
            <a:off x="5449888" y="5229226"/>
            <a:ext cx="1222376" cy="1"/>
          </a:xfrm>
          <a:prstGeom prst="straightConnector1">
            <a:avLst/>
          </a:prstGeom>
          <a:noFill/>
          <a:ln w="38100">
            <a:solidFill>
              <a:srgbClr val="9BBB59"/>
            </a:solidFill>
            <a:round/>
            <a:headEnd type="arrow" w="sm" len="med"/>
            <a:tailEnd type="arrow" w="med" len="med"/>
          </a:ln>
          <a:effectLst>
            <a:outerShdw blurRad="63500" dist="23000" dir="5400000" rotWithShape="0">
              <a:srgbClr val="000000">
                <a:alpha val="34999"/>
              </a:srgbClr>
            </a:outerShdw>
          </a:effectLst>
          <a:extLst>
            <a:ext uri="{909E8E84-426E-40dd-AFC4-6F175D3DCCD1}"/>
          </a:extLst>
        </p:spPr>
      </p:cxnSp>
      <p:cxnSp>
        <p:nvCxnSpPr>
          <p:cNvPr id="22" name="21 Conector recto de flecha">
            <a:extLst>
              <a:ext uri="{FF2B5EF4-FFF2-40B4-BE49-F238E27FC236}">
                <a16:creationId xmlns:a16="http://schemas.microsoft.com/office/drawing/2014/main" xmlns="" id="{860FD3AD-A5C9-411B-AC6E-545CA3D54FC1}"/>
              </a:ext>
            </a:extLst>
          </p:cNvPr>
          <p:cNvCxnSpPr>
            <a:cxnSpLocks noChangeShapeType="1"/>
          </p:cNvCxnSpPr>
          <p:nvPr/>
        </p:nvCxnSpPr>
        <p:spPr bwMode="auto">
          <a:xfrm>
            <a:off x="8904288" y="2852738"/>
            <a:ext cx="0" cy="1223962"/>
          </a:xfrm>
          <a:prstGeom prst="straightConnector1">
            <a:avLst/>
          </a:prstGeom>
          <a:noFill/>
          <a:ln w="38100">
            <a:solidFill>
              <a:srgbClr val="9BBB59"/>
            </a:solidFill>
            <a:round/>
            <a:headEnd type="arrow" w="sm" len="med"/>
            <a:tailEnd type="arrow" w="med" len="med"/>
          </a:ln>
          <a:effectLst>
            <a:outerShdw blurRad="63500" dist="23000" dir="5400000" rotWithShape="0">
              <a:srgbClr val="000000">
                <a:alpha val="34999"/>
              </a:srgbClr>
            </a:outerShdw>
          </a:effectLst>
          <a:extLst>
            <a:ext uri="{909E8E84-426E-40dd-AFC4-6F175D3DCCD1}"/>
          </a:extLst>
        </p:spPr>
      </p:cxnSp>
      <p:sp>
        <p:nvSpPr>
          <p:cNvPr id="2" name="CuadroTexto 1"/>
          <p:cNvSpPr txBox="1"/>
          <p:nvPr/>
        </p:nvSpPr>
        <p:spPr>
          <a:xfrm>
            <a:off x="3161313" y="30779"/>
            <a:ext cx="5148649"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MX" dirty="0" smtClean="0"/>
              <a:t>LOS DDHH UN VEHICULO DE  4  RUEDAS: </a:t>
            </a:r>
            <a:endParaRPr lang="es-MX" dirty="0"/>
          </a:p>
        </p:txBody>
      </p:sp>
      <p:sp>
        <p:nvSpPr>
          <p:cNvPr id="4" name="CuadroTexto 3"/>
          <p:cNvSpPr txBox="1"/>
          <p:nvPr/>
        </p:nvSpPr>
        <p:spPr>
          <a:xfrm>
            <a:off x="370703" y="476249"/>
            <a:ext cx="2842054" cy="369332"/>
          </a:xfrm>
          <a:prstGeom prst="rect">
            <a:avLst/>
          </a:prstGeom>
          <a:noFill/>
        </p:spPr>
        <p:txBody>
          <a:bodyPr wrap="square" rtlCol="0">
            <a:spAutoFit/>
          </a:bodyPr>
          <a:lstStyle/>
          <a:p>
            <a:endParaRPr lang="es-MX" dirty="0"/>
          </a:p>
        </p:txBody>
      </p:sp>
    </p:spTree>
    <p:extLst>
      <p:ext uri="{BB962C8B-B14F-4D97-AF65-F5344CB8AC3E}">
        <p14:creationId xmlns:p14="http://schemas.microsoft.com/office/powerpoint/2010/main" xmlns="" val="4220912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n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90950" y="3100389"/>
            <a:ext cx="46101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Oval 3" descr="Papel reciclado"/>
          <p:cNvSpPr>
            <a:spLocks noChangeArrowheads="1"/>
          </p:cNvSpPr>
          <p:nvPr/>
        </p:nvSpPr>
        <p:spPr bwMode="auto">
          <a:xfrm>
            <a:off x="288197" y="188912"/>
            <a:ext cx="8424862" cy="6480175"/>
          </a:xfrm>
          <a:prstGeom prst="ellipse">
            <a:avLst/>
          </a:prstGeom>
          <a:solidFill>
            <a:schemeClr val="accent2">
              <a:lumMod val="40000"/>
              <a:lumOff val="60000"/>
            </a:schemeClr>
          </a:solidFill>
          <a:ln w="9525">
            <a:solidFill>
              <a:srgbClr val="0D0D0D"/>
            </a:solidFill>
            <a:round/>
            <a:headEnd/>
            <a:tailEnd/>
          </a:ln>
          <a:effectLst>
            <a:outerShdw dist="35921" dir="2700000" algn="ctr" rotWithShape="0">
              <a:srgbClr val="00B050"/>
            </a:outerShdw>
          </a:effec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Aft>
                <a:spcPts val="1000"/>
              </a:spcAft>
            </a:pPr>
            <a:r>
              <a:rPr lang="es-MX" altLang="es-MX" sz="1600" b="1" dirty="0">
                <a:latin typeface="Calibri" panose="020F0502020204030204" pitchFamily="34" charset="0"/>
              </a:rPr>
              <a:t>PROYECTO ETICO POLITICO, UN HORIZONTE DE FUTURO. Cómo queremos que esté organizada la sociedad. Bajo nuevas categorías ... No basta tener los derechos, no basta no violar los derechos.  Todo debe estar organizado con una visión de derechos humanos que reconozca a la persona humana y la dignidad humana como eje fundante </a:t>
            </a:r>
          </a:p>
          <a:p>
            <a:pPr>
              <a:spcAft>
                <a:spcPts val="1000"/>
              </a:spcAft>
            </a:pPr>
            <a:r>
              <a:rPr lang="es-ES" altLang="es-MX" sz="1600" b="1" dirty="0">
                <a:latin typeface="Calibri" panose="020F0502020204030204" pitchFamily="34" charset="0"/>
              </a:rPr>
              <a:t>1.- FORMAS AUTONOMAS DE VIDA. posibilidad de diseñar un plan de vida. Elegir cómo quiero vivir. VIVIR COMO YO QUIERA</a:t>
            </a:r>
          </a:p>
          <a:p>
            <a:pPr>
              <a:spcAft>
                <a:spcPts val="1000"/>
              </a:spcAft>
            </a:pPr>
            <a:r>
              <a:rPr lang="es-ES" altLang="es-MX" sz="1600" b="1" dirty="0">
                <a:latin typeface="Calibri" panose="020F0502020204030204" pitchFamily="34" charset="0"/>
              </a:rPr>
              <a:t>2.- CONDICIONES MATERIALES CONCRETAS DE EXISTENCIA. Vivir bien. </a:t>
            </a:r>
          </a:p>
          <a:p>
            <a:pPr>
              <a:spcAft>
                <a:spcPts val="1000"/>
              </a:spcAft>
            </a:pPr>
            <a:r>
              <a:rPr lang="es-ES" altLang="es-MX" sz="1600" b="1" dirty="0">
                <a:latin typeface="Calibri" panose="020F0502020204030204" pitchFamily="34" charset="0"/>
              </a:rPr>
              <a:t>3.- VIVIR SIN HUMILLACIONES.  Integridad  física, integridad moral. </a:t>
            </a:r>
          </a:p>
          <a:p>
            <a:pPr>
              <a:spcAft>
                <a:spcPts val="1000"/>
              </a:spcAft>
            </a:pPr>
            <a:r>
              <a:rPr lang="es-ES" altLang="es-MX" sz="1600" b="1" dirty="0" smtClean="0">
                <a:latin typeface="Calibri" panose="020F0502020204030204" pitchFamily="34" charset="0"/>
              </a:rPr>
              <a:t>Los </a:t>
            </a:r>
            <a:r>
              <a:rPr lang="es-ES" altLang="es-MX" sz="1600" b="1" dirty="0">
                <a:latin typeface="Calibri" panose="020F0502020204030204" pitchFamily="34" charset="0"/>
              </a:rPr>
              <a:t>DH son un horizonte de ESPERANZA. </a:t>
            </a:r>
          </a:p>
          <a:p>
            <a:pPr>
              <a:spcAft>
                <a:spcPts val="1000"/>
              </a:spcAft>
            </a:pPr>
            <a:r>
              <a:rPr lang="es-ES" altLang="es-MX" sz="1600" b="1" dirty="0">
                <a:latin typeface="Calibri" panose="020F0502020204030204" pitchFamily="34" charset="0"/>
              </a:rPr>
              <a:t>Reconoce la capacidad de gestión, autonomía de las personas. Entonces las personas somos agentes de transformación social. No solo receptores sino sujeto social que denuncia, cuestiona, </a:t>
            </a:r>
            <a:r>
              <a:rPr lang="es-ES" altLang="es-MX" sz="1600" b="1" dirty="0" smtClean="0">
                <a:latin typeface="Calibri" panose="020F0502020204030204" pitchFamily="34" charset="0"/>
              </a:rPr>
              <a:t>construye, aporta, SUEÑA </a:t>
            </a:r>
            <a:endParaRPr lang="es-ES" altLang="es-MX" sz="1600" b="1" dirty="0">
              <a:latin typeface="Calibri" panose="020F0502020204030204" pitchFamily="34" charset="0"/>
            </a:endParaRPr>
          </a:p>
          <a:p>
            <a:pPr>
              <a:spcAft>
                <a:spcPts val="1000"/>
              </a:spcAft>
            </a:pPr>
            <a:endParaRPr lang="es-MX" altLang="es-MX" sz="1400" dirty="0"/>
          </a:p>
        </p:txBody>
      </p:sp>
      <p:sp>
        <p:nvSpPr>
          <p:cNvPr id="2" name="CuadroTexto 1"/>
          <p:cNvSpPr txBox="1"/>
          <p:nvPr/>
        </p:nvSpPr>
        <p:spPr>
          <a:xfrm rot="20599802">
            <a:off x="7529544" y="3151186"/>
            <a:ext cx="3989568" cy="2031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dirty="0" smtClean="0"/>
              <a:t>UN PROYECTO EN DISPUTA. </a:t>
            </a:r>
          </a:p>
          <a:p>
            <a:pPr algn="ctr"/>
            <a:r>
              <a:rPr lang="es-MX" dirty="0" smtClean="0"/>
              <a:t>Venimos diciendo que este sistema capitalista, patriarcal, racista, </a:t>
            </a:r>
            <a:r>
              <a:rPr lang="es-MX" dirty="0" err="1" smtClean="0"/>
              <a:t>adultocentrico</a:t>
            </a:r>
            <a:r>
              <a:rPr lang="es-MX" dirty="0" smtClean="0"/>
              <a:t>, de heterosexualidad obligada… ES INSOSTENIBLE</a:t>
            </a:r>
          </a:p>
          <a:p>
            <a:pPr algn="ctr"/>
            <a:r>
              <a:rPr lang="es-MX" dirty="0" smtClean="0"/>
              <a:t>TODO ES UNA MERCANCIA</a:t>
            </a:r>
          </a:p>
          <a:p>
            <a:pPr algn="ctr"/>
            <a:endParaRPr lang="es-MX" dirty="0"/>
          </a:p>
        </p:txBody>
      </p:sp>
      <p:sp>
        <p:nvSpPr>
          <p:cNvPr id="5" name="CuadroTexto 4"/>
          <p:cNvSpPr txBox="1"/>
          <p:nvPr/>
        </p:nvSpPr>
        <p:spPr>
          <a:xfrm>
            <a:off x="9088504" y="63730"/>
            <a:ext cx="2638125"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MX" dirty="0" smtClean="0"/>
              <a:t>PRIMERA RUEDA </a:t>
            </a:r>
            <a:endParaRPr lang="es-MX" dirty="0"/>
          </a:p>
        </p:txBody>
      </p:sp>
      <p:pic>
        <p:nvPicPr>
          <p:cNvPr id="3" name="Imagen 2"/>
          <p:cNvPicPr>
            <a:picLocks noChangeAspect="1"/>
          </p:cNvPicPr>
          <p:nvPr/>
        </p:nvPicPr>
        <p:blipFill>
          <a:blip r:embed="rId3" cstate="print"/>
          <a:stretch>
            <a:fillRect/>
          </a:stretch>
        </p:blipFill>
        <p:spPr>
          <a:xfrm>
            <a:off x="9107254" y="533744"/>
            <a:ext cx="2619375" cy="1743075"/>
          </a:xfrm>
          <a:prstGeom prst="rect">
            <a:avLst/>
          </a:prstGeom>
        </p:spPr>
      </p:pic>
    </p:spTree>
    <p:extLst>
      <p:ext uri="{BB962C8B-B14F-4D97-AF65-F5344CB8AC3E}">
        <p14:creationId xmlns:p14="http://schemas.microsoft.com/office/powerpoint/2010/main" xmlns="" val="1784658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90950" y="3100389"/>
            <a:ext cx="46101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Oval 3" descr="Papel reciclado"/>
          <p:cNvSpPr>
            <a:spLocks noChangeArrowheads="1"/>
          </p:cNvSpPr>
          <p:nvPr/>
        </p:nvSpPr>
        <p:spPr bwMode="auto">
          <a:xfrm>
            <a:off x="349135" y="182880"/>
            <a:ext cx="10360054" cy="6297296"/>
          </a:xfrm>
          <a:prstGeom prst="ellipse">
            <a:avLst/>
          </a:prstGeom>
          <a:solidFill>
            <a:schemeClr val="accent4">
              <a:lumMod val="20000"/>
              <a:lumOff val="80000"/>
            </a:schemeClr>
          </a:solidFill>
          <a:ln w="9525">
            <a:solidFill>
              <a:srgbClr val="0D0D0D"/>
            </a:solidFill>
            <a:round/>
            <a:headEnd/>
            <a:tailEnd/>
          </a:ln>
          <a:effectLst>
            <a:outerShdw dist="35921" dir="2700000" algn="ctr" rotWithShape="0">
              <a:srgbClr val="00B050"/>
            </a:outerShdw>
          </a:effec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Aft>
                <a:spcPts val="1000"/>
              </a:spcAft>
            </a:pPr>
            <a:r>
              <a:rPr lang="es-MX" altLang="es-MX" sz="2400" b="1" dirty="0">
                <a:solidFill>
                  <a:srgbClr val="000000"/>
                </a:solidFill>
                <a:latin typeface="Calibri" panose="020F0502020204030204" pitchFamily="34" charset="0"/>
              </a:rPr>
              <a:t>CUERPO JURIDICO FRUTO DE CONQUISTAS HISTORICAS. Cuerpo de normas, tratados, recomendaciones, principios, observaciones generales, sentencias, criterios jurisprudenciales.</a:t>
            </a:r>
          </a:p>
          <a:p>
            <a:pPr algn="ctr">
              <a:spcAft>
                <a:spcPts val="1000"/>
              </a:spcAft>
            </a:pPr>
            <a:r>
              <a:rPr lang="es-ES" altLang="es-MX" sz="2400" b="1" dirty="0">
                <a:solidFill>
                  <a:srgbClr val="000000"/>
                </a:solidFill>
                <a:latin typeface="Calibri" panose="020F0502020204030204" pitchFamily="34" charset="0"/>
              </a:rPr>
              <a:t>CONQUISTADOS POR EL DOLOR DE LAS VICTIMAS. INCLUSO HOY SE HABLA DE UNA PERSPECTIVA VICTIMAL.  MARCA UN ANTES-DESPUES DE LA HERIDA.</a:t>
            </a:r>
          </a:p>
          <a:p>
            <a:pPr algn="ctr">
              <a:spcAft>
                <a:spcPts val="1000"/>
              </a:spcAft>
            </a:pPr>
            <a:r>
              <a:rPr lang="es-ES" altLang="es-MX" sz="2400" b="1" dirty="0">
                <a:solidFill>
                  <a:srgbClr val="000000"/>
                </a:solidFill>
                <a:latin typeface="Calibri" panose="020F0502020204030204" pitchFamily="34" charset="0"/>
              </a:rPr>
              <a:t>SIEMPRE AMENAZADOS Y </a:t>
            </a:r>
            <a:r>
              <a:rPr lang="es-ES" altLang="es-MX" sz="2400" b="1" dirty="0" smtClean="0">
                <a:solidFill>
                  <a:srgbClr val="000000"/>
                </a:solidFill>
                <a:latin typeface="Calibri" panose="020F0502020204030204" pitchFamily="34" charset="0"/>
              </a:rPr>
              <a:t>FRAGILES. HOY FUNDAMENTALISMOS</a:t>
            </a:r>
          </a:p>
          <a:p>
            <a:pPr algn="ctr">
              <a:spcAft>
                <a:spcPts val="1000"/>
              </a:spcAft>
            </a:pPr>
            <a:r>
              <a:rPr lang="es-ES" altLang="es-MX" sz="2400" b="1" dirty="0" smtClean="0">
                <a:solidFill>
                  <a:srgbClr val="000000"/>
                </a:solidFill>
                <a:latin typeface="Calibri" panose="020F0502020204030204" pitchFamily="34" charset="0"/>
              </a:rPr>
              <a:t> </a:t>
            </a:r>
            <a:endParaRPr lang="es-ES" altLang="es-MX" sz="2400" b="1" dirty="0">
              <a:solidFill>
                <a:srgbClr val="000000"/>
              </a:solidFill>
              <a:latin typeface="Calibri" panose="020F0502020204030204" pitchFamily="34" charset="0"/>
            </a:endParaRPr>
          </a:p>
          <a:p>
            <a:pPr algn="ctr">
              <a:spcAft>
                <a:spcPts val="1000"/>
              </a:spcAft>
            </a:pPr>
            <a:r>
              <a:rPr lang="es-ES" altLang="es-MX" sz="2400" b="1" dirty="0">
                <a:solidFill>
                  <a:srgbClr val="000000"/>
                </a:solidFill>
                <a:latin typeface="Calibri" panose="020F0502020204030204" pitchFamily="34" charset="0"/>
              </a:rPr>
              <a:t>LOS DDHH NO SON NEUTRALES, hacen una opción por las víctimas, cuestionan el PODER Y el ABUSO </a:t>
            </a:r>
          </a:p>
        </p:txBody>
      </p:sp>
      <p:sp>
        <p:nvSpPr>
          <p:cNvPr id="3" name="CuadroTexto 2"/>
          <p:cNvSpPr txBox="1"/>
          <p:nvPr/>
        </p:nvSpPr>
        <p:spPr>
          <a:xfrm rot="2113341">
            <a:off x="8830101" y="3168587"/>
            <a:ext cx="3064718" cy="230832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s-MX" dirty="0" smtClean="0"/>
              <a:t>La pandemia ha puesto en evidencia lo que ya sabíamos: el derecho a la vida está en estrecha vinculación con el d. al agua, a la vivienda, al empleo, a la información, a la salud, internet… Pero también que no bastan las LEYES. </a:t>
            </a:r>
          </a:p>
        </p:txBody>
      </p:sp>
      <p:pic>
        <p:nvPicPr>
          <p:cNvPr id="5" name="Imagen 4"/>
          <p:cNvPicPr>
            <a:picLocks noChangeAspect="1"/>
          </p:cNvPicPr>
          <p:nvPr/>
        </p:nvPicPr>
        <p:blipFill>
          <a:blip r:embed="rId3" cstate="print"/>
          <a:stretch>
            <a:fillRect/>
          </a:stretch>
        </p:blipFill>
        <p:spPr>
          <a:xfrm>
            <a:off x="9725025" y="0"/>
            <a:ext cx="2466975" cy="1847850"/>
          </a:xfrm>
          <a:prstGeom prst="rect">
            <a:avLst/>
          </a:prstGeom>
        </p:spPr>
      </p:pic>
    </p:spTree>
    <p:extLst>
      <p:ext uri="{BB962C8B-B14F-4D97-AF65-F5344CB8AC3E}">
        <p14:creationId xmlns:p14="http://schemas.microsoft.com/office/powerpoint/2010/main" xmlns="" val="3374745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90950" y="3100389"/>
            <a:ext cx="46101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Oval 3" descr="Papel reciclado"/>
          <p:cNvSpPr>
            <a:spLocks noChangeArrowheads="1"/>
          </p:cNvSpPr>
          <p:nvPr/>
        </p:nvSpPr>
        <p:spPr bwMode="auto">
          <a:xfrm>
            <a:off x="336204" y="188912"/>
            <a:ext cx="11288683" cy="6480175"/>
          </a:xfrm>
          <a:prstGeom prst="ellipse">
            <a:avLst/>
          </a:prstGeom>
          <a:solidFill>
            <a:schemeClr val="accent1">
              <a:lumMod val="40000"/>
              <a:lumOff val="60000"/>
            </a:schemeClr>
          </a:solidFill>
          <a:ln w="9525">
            <a:solidFill>
              <a:srgbClr val="0D0D0D"/>
            </a:solidFill>
            <a:round/>
            <a:headEnd/>
            <a:tailEnd/>
          </a:ln>
          <a:effectLst>
            <a:outerShdw dist="35921" dir="2700000" algn="ctr" rotWithShape="0">
              <a:srgbClr val="00B050"/>
            </a:outerShdw>
          </a:effec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Aft>
                <a:spcPts val="1000"/>
              </a:spcAft>
            </a:pPr>
            <a:r>
              <a:rPr lang="es-MX" altLang="es-MX" sz="2800" b="1" dirty="0">
                <a:solidFill>
                  <a:srgbClr val="000000"/>
                </a:solidFill>
                <a:latin typeface="Calibri" panose="020F0502020204030204" pitchFamily="34" charset="0"/>
              </a:rPr>
              <a:t>FORMA DE RELACIONARNOS </a:t>
            </a:r>
          </a:p>
          <a:p>
            <a:pPr algn="ctr">
              <a:spcAft>
                <a:spcPts val="1000"/>
              </a:spcAft>
            </a:pPr>
            <a:r>
              <a:rPr lang="es-MX" altLang="es-MX" sz="2800" b="1" dirty="0">
                <a:solidFill>
                  <a:srgbClr val="000000"/>
                </a:solidFill>
                <a:latin typeface="Calibri" panose="020F0502020204030204" pitchFamily="34" charset="0"/>
              </a:rPr>
              <a:t>Es una forma de relacionarnos en lo cotidiano, en el trabajo, en la familia, en la sociedad. “Otro mundo es posible”  Otra forma de relacionarnos mujeres-hombres es </a:t>
            </a:r>
            <a:r>
              <a:rPr lang="es-MX" altLang="es-MX" sz="2800" b="1" dirty="0" smtClean="0">
                <a:solidFill>
                  <a:srgbClr val="000000"/>
                </a:solidFill>
                <a:latin typeface="Calibri" panose="020F0502020204030204" pitchFamily="34" charset="0"/>
              </a:rPr>
              <a:t>posible. </a:t>
            </a:r>
            <a:endParaRPr lang="es-MX" altLang="es-MX" sz="2800" b="1" dirty="0">
              <a:solidFill>
                <a:srgbClr val="000000"/>
              </a:solidFill>
              <a:latin typeface="Calibri" panose="020F0502020204030204" pitchFamily="34" charset="0"/>
            </a:endParaRPr>
          </a:p>
          <a:p>
            <a:pPr algn="ctr">
              <a:spcAft>
                <a:spcPts val="1000"/>
              </a:spcAft>
            </a:pPr>
            <a:r>
              <a:rPr lang="es-MX" altLang="es-MX" sz="2800" b="1" dirty="0">
                <a:solidFill>
                  <a:srgbClr val="000000"/>
                </a:solidFill>
                <a:latin typeface="Calibri" panose="020F0502020204030204" pitchFamily="34" charset="0"/>
              </a:rPr>
              <a:t>Resignificación del modo de vida</a:t>
            </a:r>
            <a:r>
              <a:rPr lang="es-MX" altLang="es-MX" sz="2800" b="1" dirty="0" smtClean="0">
                <a:solidFill>
                  <a:srgbClr val="000000"/>
                </a:solidFill>
                <a:latin typeface="Calibri" panose="020F0502020204030204" pitchFamily="34" charset="0"/>
              </a:rPr>
              <a:t>.</a:t>
            </a:r>
          </a:p>
          <a:p>
            <a:pPr algn="ctr">
              <a:spcAft>
                <a:spcPts val="1000"/>
              </a:spcAft>
            </a:pPr>
            <a:r>
              <a:rPr lang="es-ES" altLang="es-MX" sz="2800" b="1" dirty="0" smtClean="0">
                <a:solidFill>
                  <a:srgbClr val="000000"/>
                </a:solidFill>
                <a:latin typeface="Calibri" panose="020F0502020204030204" pitchFamily="34" charset="0"/>
              </a:rPr>
              <a:t>                    No </a:t>
            </a:r>
            <a:r>
              <a:rPr lang="es-ES" altLang="es-MX" sz="2800" b="1" dirty="0">
                <a:solidFill>
                  <a:srgbClr val="000000"/>
                </a:solidFill>
                <a:latin typeface="Calibri" panose="020F0502020204030204" pitchFamily="34" charset="0"/>
              </a:rPr>
              <a:t>se vale ser DEFENSORA y no cuidar mi salud. </a:t>
            </a:r>
          </a:p>
          <a:p>
            <a:pPr algn="ctr">
              <a:spcAft>
                <a:spcPts val="1000"/>
              </a:spcAft>
            </a:pPr>
            <a:r>
              <a:rPr lang="es-ES" altLang="es-MX" sz="2800" b="1" dirty="0" smtClean="0">
                <a:solidFill>
                  <a:srgbClr val="000000"/>
                </a:solidFill>
                <a:latin typeface="Calibri" panose="020F0502020204030204" pitchFamily="34" charset="0"/>
              </a:rPr>
              <a:t>	Puedo </a:t>
            </a:r>
            <a:r>
              <a:rPr lang="es-ES" altLang="es-MX" sz="2800" b="1" dirty="0">
                <a:solidFill>
                  <a:srgbClr val="000000"/>
                </a:solidFill>
                <a:latin typeface="Calibri" panose="020F0502020204030204" pitchFamily="34" charset="0"/>
              </a:rPr>
              <a:t>saber de participación PERO SER TIRANA</a:t>
            </a:r>
            <a:endParaRPr lang="es-MX" altLang="es-MX" sz="2800" b="1" dirty="0">
              <a:solidFill>
                <a:srgbClr val="000000"/>
              </a:solidFill>
              <a:latin typeface="Calibri" panose="020F0502020204030204" pitchFamily="34" charset="0"/>
            </a:endParaRPr>
          </a:p>
        </p:txBody>
      </p:sp>
      <p:pic>
        <p:nvPicPr>
          <p:cNvPr id="2" name="Imagen 1"/>
          <p:cNvPicPr>
            <a:picLocks noChangeAspect="1"/>
          </p:cNvPicPr>
          <p:nvPr/>
        </p:nvPicPr>
        <p:blipFill>
          <a:blip r:embed="rId3" cstate="print"/>
          <a:stretch>
            <a:fillRect/>
          </a:stretch>
        </p:blipFill>
        <p:spPr>
          <a:xfrm>
            <a:off x="9906487" y="112297"/>
            <a:ext cx="2066723" cy="1542422"/>
          </a:xfrm>
          <a:prstGeom prst="rect">
            <a:avLst/>
          </a:prstGeom>
        </p:spPr>
      </p:pic>
      <p:sp>
        <p:nvSpPr>
          <p:cNvPr id="3" name="CuadroTexto 2"/>
          <p:cNvSpPr txBox="1"/>
          <p:nvPr/>
        </p:nvSpPr>
        <p:spPr>
          <a:xfrm rot="1060400">
            <a:off x="264737" y="3919758"/>
            <a:ext cx="3233711" cy="2246769"/>
          </a:xfrm>
          <a:prstGeom prst="rect">
            <a:avLst/>
          </a:prstGeom>
          <a:solidFill>
            <a:schemeClr val="accent1">
              <a:lumMod val="75000"/>
            </a:schemeClr>
          </a:solidFill>
        </p:spPr>
        <p:txBody>
          <a:bodyPr wrap="square" rtlCol="0">
            <a:spAutoFit/>
          </a:bodyPr>
          <a:lstStyle/>
          <a:p>
            <a:r>
              <a:rPr lang="es-MX" sz="2000" dirty="0" smtClean="0">
                <a:solidFill>
                  <a:schemeClr val="bg1"/>
                </a:solidFill>
              </a:rPr>
              <a:t>Proteger otras formas de relación . La pandemia pone en la mesa la importancia de los vínculos comunitarios y las soberanías en el territorio. La paridad no ha llegado a los cuidados.</a:t>
            </a:r>
            <a:endParaRPr lang="es-MX" sz="2000" dirty="0">
              <a:solidFill>
                <a:schemeClr val="bg1"/>
              </a:solidFill>
            </a:endParaRPr>
          </a:p>
        </p:txBody>
      </p:sp>
    </p:spTree>
    <p:extLst>
      <p:ext uri="{BB962C8B-B14F-4D97-AF65-F5344CB8AC3E}">
        <p14:creationId xmlns:p14="http://schemas.microsoft.com/office/powerpoint/2010/main" xmlns="" val="3920465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90950" y="3100389"/>
            <a:ext cx="46101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Oval 3" descr="Papel reciclado"/>
          <p:cNvSpPr>
            <a:spLocks noChangeArrowheads="1"/>
          </p:cNvSpPr>
          <p:nvPr/>
        </p:nvSpPr>
        <p:spPr bwMode="auto">
          <a:xfrm>
            <a:off x="415636" y="103910"/>
            <a:ext cx="11471564" cy="6650182"/>
          </a:xfrm>
          <a:prstGeom prst="ellipse">
            <a:avLst/>
          </a:prstGeom>
          <a:blipFill dpi="0" rotWithShape="0">
            <a:blip r:embed="rId3" cstate="print"/>
            <a:srcRect/>
            <a:tile tx="0" ty="0" sx="100000" sy="100000" flip="none" algn="tl"/>
          </a:blipFill>
          <a:ln w="9525">
            <a:solidFill>
              <a:srgbClr val="0D0D0D"/>
            </a:solidFill>
            <a:round/>
            <a:headEnd/>
            <a:tailEnd/>
          </a:ln>
          <a:effectLst>
            <a:outerShdw dist="35921" dir="2700000" algn="ctr" rotWithShape="0">
              <a:srgbClr val="00B050"/>
            </a:outerShdw>
          </a:effec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Aft>
                <a:spcPts val="1000"/>
              </a:spcAft>
            </a:pPr>
            <a:r>
              <a:rPr lang="es-MX" altLang="es-MX" sz="2800" b="1" dirty="0">
                <a:latin typeface="Calibri" panose="020F0502020204030204" pitchFamily="34" charset="0"/>
              </a:rPr>
              <a:t>UN MOVIMIENTO SOCIAL-POLITICO POR LA IGUALDAD </a:t>
            </a:r>
            <a:r>
              <a:rPr lang="es-MX" altLang="es-MX" sz="2800" dirty="0">
                <a:latin typeface="Calibri" panose="020F0502020204030204" pitchFamily="34" charset="0"/>
              </a:rPr>
              <a:t> </a:t>
            </a:r>
            <a:r>
              <a:rPr lang="es-MX" altLang="es-MX" sz="2800" b="1" dirty="0">
                <a:latin typeface="Calibri" panose="020F0502020204030204" pitchFamily="34" charset="0"/>
              </a:rPr>
              <a:t>DESDE LA DIFERENCIA</a:t>
            </a:r>
          </a:p>
          <a:p>
            <a:pPr algn="ctr">
              <a:spcAft>
                <a:spcPts val="1000"/>
              </a:spcAft>
            </a:pPr>
            <a:r>
              <a:rPr lang="es-MX" altLang="es-MX" sz="2800" b="1" dirty="0">
                <a:latin typeface="Calibri" panose="020F0502020204030204" pitchFamily="34" charset="0"/>
              </a:rPr>
              <a:t>Desde la experiencia de la subordinación, la violencia, la discriminación pero sin que  se constituyan en una </a:t>
            </a:r>
            <a:r>
              <a:rPr lang="ja-JP" altLang="es-MX" sz="2800" b="1" dirty="0">
                <a:latin typeface="Calibri" panose="020F0502020204030204" pitchFamily="34" charset="0"/>
              </a:rPr>
              <a:t>“</a:t>
            </a:r>
            <a:r>
              <a:rPr lang="es-MX" altLang="ja-JP" sz="2800" b="1" dirty="0">
                <a:latin typeface="Calibri" panose="020F0502020204030204" pitchFamily="34" charset="0"/>
              </a:rPr>
              <a:t>memoria  de agravios</a:t>
            </a:r>
            <a:r>
              <a:rPr lang="ja-JP" altLang="es-MX" sz="2800" b="1" dirty="0">
                <a:latin typeface="Calibri" panose="020F0502020204030204" pitchFamily="34" charset="0"/>
              </a:rPr>
              <a:t>”</a:t>
            </a:r>
            <a:r>
              <a:rPr lang="es-MX" altLang="ja-JP" sz="2800" b="1" dirty="0">
                <a:latin typeface="Calibri" panose="020F0502020204030204" pitchFamily="34" charset="0"/>
              </a:rPr>
              <a:t>. </a:t>
            </a:r>
            <a:endParaRPr lang="es-MX" altLang="ja-JP" sz="2800" b="1" dirty="0" smtClean="0">
              <a:latin typeface="Calibri" panose="020F0502020204030204" pitchFamily="34" charset="0"/>
            </a:endParaRPr>
          </a:p>
          <a:p>
            <a:pPr algn="ctr">
              <a:spcAft>
                <a:spcPts val="1000"/>
              </a:spcAft>
            </a:pPr>
            <a:r>
              <a:rPr lang="es-MX" altLang="ja-JP" sz="2800" b="1" dirty="0" smtClean="0">
                <a:latin typeface="Calibri" panose="020F0502020204030204" pitchFamily="34" charset="0"/>
              </a:rPr>
              <a:t>Desde una lectura positiva de la diferencia. Desde </a:t>
            </a:r>
            <a:r>
              <a:rPr lang="es-MX" altLang="ja-JP" sz="2800" b="1" dirty="0">
                <a:latin typeface="Calibri" panose="020F0502020204030204" pitchFamily="34" charset="0"/>
              </a:rPr>
              <a:t>el reconocimiento de los diferentes saberes, desaprendiendo practicas patriarcales, el pensamiento occidental que nos ha configurado. </a:t>
            </a:r>
            <a:endParaRPr lang="es-MX" altLang="ja-JP" sz="2800" b="1" dirty="0" smtClean="0">
              <a:latin typeface="Calibri" panose="020F0502020204030204" pitchFamily="34" charset="0"/>
            </a:endParaRPr>
          </a:p>
          <a:p>
            <a:pPr algn="ctr">
              <a:spcAft>
                <a:spcPts val="1000"/>
              </a:spcAft>
            </a:pPr>
            <a:r>
              <a:rPr lang="es-MX" altLang="es-MX" sz="2800" b="1" dirty="0" smtClean="0">
                <a:latin typeface="Calibri" panose="020F0502020204030204" pitchFamily="34" charset="0"/>
              </a:rPr>
              <a:t>Que la violencia contra las mujeres no es un problema de hombres/mujeres </a:t>
            </a:r>
          </a:p>
          <a:p>
            <a:pPr algn="ctr">
              <a:spcAft>
                <a:spcPts val="1000"/>
              </a:spcAft>
            </a:pPr>
            <a:r>
              <a:rPr lang="es-MX" altLang="es-MX" sz="2800" b="1" dirty="0" smtClean="0">
                <a:latin typeface="Calibri" panose="020F0502020204030204" pitchFamily="34" charset="0"/>
              </a:rPr>
              <a:t>vs mujeres/hombres </a:t>
            </a:r>
            <a:endParaRPr lang="es-MX" altLang="es-MX" sz="2800" dirty="0"/>
          </a:p>
        </p:txBody>
      </p:sp>
      <p:pic>
        <p:nvPicPr>
          <p:cNvPr id="2" name="Imagen 1"/>
          <p:cNvPicPr>
            <a:picLocks noChangeAspect="1"/>
          </p:cNvPicPr>
          <p:nvPr/>
        </p:nvPicPr>
        <p:blipFill>
          <a:blip r:embed="rId4" cstate="print"/>
          <a:stretch>
            <a:fillRect/>
          </a:stretch>
        </p:blipFill>
        <p:spPr>
          <a:xfrm>
            <a:off x="10329606" y="0"/>
            <a:ext cx="1862394" cy="1862394"/>
          </a:xfrm>
          <a:prstGeom prst="rect">
            <a:avLst/>
          </a:prstGeom>
        </p:spPr>
      </p:pic>
      <p:sp>
        <p:nvSpPr>
          <p:cNvPr id="3" name="CuadroTexto 2"/>
          <p:cNvSpPr txBox="1"/>
          <p:nvPr/>
        </p:nvSpPr>
        <p:spPr>
          <a:xfrm rot="20655801">
            <a:off x="161948" y="523100"/>
            <a:ext cx="2687608"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MX" dirty="0" smtClean="0"/>
              <a:t>Una nueva normalidad en donde la igualdad sea la normalidad. Los derechos humanos sean la normalidad. </a:t>
            </a:r>
            <a:endParaRPr lang="es-MX" dirty="0"/>
          </a:p>
        </p:txBody>
      </p:sp>
    </p:spTree>
    <p:extLst>
      <p:ext uri="{BB962C8B-B14F-4D97-AF65-F5344CB8AC3E}">
        <p14:creationId xmlns:p14="http://schemas.microsoft.com/office/powerpoint/2010/main" xmlns="" val="29062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7953" y="489098"/>
            <a:ext cx="10377918" cy="5606902"/>
          </a:xfr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ormAutofit/>
          </a:bodyPr>
          <a:lstStyle/>
          <a:p>
            <a:pPr algn="just"/>
            <a:r>
              <a:rPr lang="es-ES" sz="3200" b="1" dirty="0" smtClean="0">
                <a:solidFill>
                  <a:schemeClr val="tx1"/>
                </a:solidFill>
              </a:rPr>
              <a:t>El </a:t>
            </a:r>
            <a:r>
              <a:rPr lang="es-ES" sz="3200" b="1" dirty="0">
                <a:solidFill>
                  <a:schemeClr val="tx1"/>
                </a:solidFill>
              </a:rPr>
              <a:t>varón europeo, rico, letrado, adulto, heterosexual, </a:t>
            </a:r>
            <a:r>
              <a:rPr lang="es-ES" sz="3200" b="1" dirty="0" smtClean="0">
                <a:solidFill>
                  <a:schemeClr val="tx1"/>
                </a:solidFill>
              </a:rPr>
              <a:t>sano, no migrante… </a:t>
            </a:r>
            <a:r>
              <a:rPr lang="es-ES" sz="3200" b="1" dirty="0">
                <a:solidFill>
                  <a:schemeClr val="tx1"/>
                </a:solidFill>
              </a:rPr>
              <a:t>es el SUJETO </a:t>
            </a:r>
            <a:r>
              <a:rPr lang="es-ES" sz="3200" b="1" dirty="0" smtClean="0">
                <a:solidFill>
                  <a:schemeClr val="tx1"/>
                </a:solidFill>
              </a:rPr>
              <a:t>UNIVERSAL. </a:t>
            </a:r>
          </a:p>
          <a:p>
            <a:pPr algn="just"/>
            <a:r>
              <a:rPr lang="es-ES" sz="3200" b="1" dirty="0" smtClean="0">
                <a:solidFill>
                  <a:schemeClr val="tx1"/>
                </a:solidFill>
              </a:rPr>
              <a:t>Es la imagen de lo que es importante, de lo que tiene valor, de lo que se enuncia…</a:t>
            </a:r>
          </a:p>
          <a:p>
            <a:pPr algn="just"/>
            <a:r>
              <a:rPr lang="es-ES" sz="3200" b="1" dirty="0" smtClean="0">
                <a:solidFill>
                  <a:schemeClr val="tx1"/>
                </a:solidFill>
              </a:rPr>
              <a:t>Todo lo demás pasa a ser “minoría”, es aparte. NO ES UNIVERSAL.</a:t>
            </a:r>
          </a:p>
          <a:p>
            <a:pPr algn="just"/>
            <a:endParaRPr lang="es-ES" sz="3200" b="1" dirty="0" smtClean="0">
              <a:solidFill>
                <a:schemeClr val="tx1"/>
              </a:solidFill>
            </a:endParaRPr>
          </a:p>
          <a:p>
            <a:pPr marL="0" indent="0" algn="just">
              <a:buNone/>
            </a:pPr>
            <a:endParaRPr lang="es-ES" sz="2800" b="1" dirty="0">
              <a:solidFill>
                <a:schemeClr val="tx1"/>
              </a:solidFill>
            </a:endParaRPr>
          </a:p>
          <a:p>
            <a:pPr algn="just"/>
            <a:endParaRPr lang="es-ES" sz="2800" b="1" dirty="0"/>
          </a:p>
        </p:txBody>
      </p:sp>
      <p:pic>
        <p:nvPicPr>
          <p:cNvPr id="4" name="Imagen 3"/>
          <p:cNvPicPr>
            <a:picLocks noChangeAspect="1"/>
          </p:cNvPicPr>
          <p:nvPr/>
        </p:nvPicPr>
        <p:blipFill>
          <a:blip r:embed="rId2" cstate="print"/>
          <a:stretch>
            <a:fillRect/>
          </a:stretch>
        </p:blipFill>
        <p:spPr>
          <a:xfrm>
            <a:off x="4265807" y="3192129"/>
            <a:ext cx="3122209" cy="2927498"/>
          </a:xfrm>
          <a:prstGeom prst="rect">
            <a:avLst/>
          </a:prstGeom>
          <a:solidFill>
            <a:schemeClr val="accent3">
              <a:lumMod val="20000"/>
              <a:lumOff val="80000"/>
            </a:schemeClr>
          </a:solidFill>
          <a:ln>
            <a:solidFill>
              <a:schemeClr val="tx1"/>
            </a:solidFill>
          </a:ln>
        </p:spPr>
        <p:style>
          <a:lnRef idx="3">
            <a:schemeClr val="lt1"/>
          </a:lnRef>
          <a:fillRef idx="1">
            <a:schemeClr val="dk1"/>
          </a:fillRef>
          <a:effectRef idx="1">
            <a:schemeClr val="dk1"/>
          </a:effectRef>
          <a:fontRef idx="minor">
            <a:schemeClr val="lt1"/>
          </a:fontRef>
        </p:style>
      </p:pic>
      <p:pic>
        <p:nvPicPr>
          <p:cNvPr id="7" name="Imagen 6"/>
          <p:cNvPicPr>
            <a:picLocks noChangeAspect="1"/>
          </p:cNvPicPr>
          <p:nvPr/>
        </p:nvPicPr>
        <p:blipFill>
          <a:blip r:embed="rId3" cstate="print"/>
          <a:stretch>
            <a:fillRect/>
          </a:stretch>
        </p:blipFill>
        <p:spPr>
          <a:xfrm>
            <a:off x="7651813" y="3144873"/>
            <a:ext cx="3364058" cy="3022011"/>
          </a:xfrm>
          <a:prstGeom prst="rect">
            <a:avLst/>
          </a:prstGeom>
          <a:solidFill>
            <a:schemeClr val="bg2"/>
          </a:solidFill>
        </p:spPr>
      </p:pic>
    </p:spTree>
    <p:extLst>
      <p:ext uri="{BB962C8B-B14F-4D97-AF65-F5344CB8AC3E}">
        <p14:creationId xmlns:p14="http://schemas.microsoft.com/office/powerpoint/2010/main" xmlns="" val="218302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Laura\Desktop\franja inferior.png"/>
          <p:cNvPicPr>
            <a:picLocks noChangeAspect="1" noChangeArrowheads="1"/>
          </p:cNvPicPr>
          <p:nvPr/>
        </p:nvPicPr>
        <p:blipFill>
          <a:blip r:embed="rId3" cstate="print"/>
          <a:srcRect/>
          <a:stretch>
            <a:fillRect/>
          </a:stretch>
        </p:blipFill>
        <p:spPr bwMode="auto">
          <a:xfrm>
            <a:off x="0" y="6629942"/>
            <a:ext cx="12192000" cy="228058"/>
          </a:xfrm>
          <a:prstGeom prst="rect">
            <a:avLst/>
          </a:prstGeom>
          <a:noFill/>
        </p:spPr>
      </p:pic>
      <p:sp>
        <p:nvSpPr>
          <p:cNvPr id="15" name="9 CuadroTexto"/>
          <p:cNvSpPr txBox="1"/>
          <p:nvPr/>
        </p:nvSpPr>
        <p:spPr>
          <a:xfrm>
            <a:off x="221673" y="383336"/>
            <a:ext cx="8894618" cy="2246769"/>
          </a:xfrm>
          <a:prstGeom prst="rect">
            <a:avLst/>
          </a:prstGeom>
          <a:noFill/>
        </p:spPr>
        <p:txBody>
          <a:bodyPr wrap="square" rtlCol="0">
            <a:spAutoFit/>
          </a:bodyPr>
          <a:lstStyle/>
          <a:p>
            <a:r>
              <a:rPr lang="es-ES" sz="2000" b="1" dirty="0" smtClean="0">
                <a:solidFill>
                  <a:srgbClr val="4D9C2D"/>
                </a:solidFill>
              </a:rPr>
              <a:t>Un proceso formativo-organizativo de defensoras para elaborar una estrategia comunitaria de prevención de la violencia en el espacio público. La llamaron Agenda Comunitaria. </a:t>
            </a:r>
          </a:p>
          <a:p>
            <a:r>
              <a:rPr lang="es-ES" sz="2000" b="1" dirty="0" smtClean="0">
                <a:solidFill>
                  <a:srgbClr val="4D9C2D"/>
                </a:solidFill>
                <a:ea typeface="2Dumb" pitchFamily="2" charset="0"/>
                <a:cs typeface="Verdana"/>
              </a:rPr>
              <a:t>“Es tiempo de otra historia en el </a:t>
            </a:r>
            <a:r>
              <a:rPr lang="es-ES" sz="2000" b="1" dirty="0" err="1" smtClean="0">
                <a:solidFill>
                  <a:srgbClr val="4D9C2D"/>
                </a:solidFill>
                <a:ea typeface="2Dumb" pitchFamily="2" charset="0"/>
                <a:cs typeface="Verdana"/>
              </a:rPr>
              <a:t>Sardaneta</a:t>
            </a:r>
            <a:r>
              <a:rPr lang="es-ES" sz="2000" b="1" dirty="0" smtClean="0">
                <a:solidFill>
                  <a:srgbClr val="4D9C2D"/>
                </a:solidFill>
                <a:ea typeface="2Dumb" pitchFamily="2" charset="0"/>
                <a:cs typeface="Verdana"/>
              </a:rPr>
              <a:t>”. </a:t>
            </a:r>
            <a:r>
              <a:rPr lang="es-MX" sz="2000" b="1" dirty="0" smtClean="0">
                <a:solidFill>
                  <a:srgbClr val="4D9C2D"/>
                </a:solidFill>
                <a:ea typeface="2Dumb" pitchFamily="2" charset="0"/>
                <a:cs typeface="Verdana"/>
              </a:rPr>
              <a:t>Con la fuerza de nuestras </a:t>
            </a:r>
            <a:r>
              <a:rPr lang="es-MX" sz="2000" b="1" dirty="0" err="1" smtClean="0">
                <a:solidFill>
                  <a:srgbClr val="4D9C2D"/>
                </a:solidFill>
                <a:ea typeface="2Dumb" pitchFamily="2" charset="0"/>
                <a:cs typeface="Verdana"/>
              </a:rPr>
              <a:t>ancestras</a:t>
            </a:r>
            <a:r>
              <a:rPr lang="es-MX" sz="2000" b="1" dirty="0" smtClean="0">
                <a:solidFill>
                  <a:srgbClr val="4D9C2D"/>
                </a:solidFill>
                <a:ea typeface="2Dumb" pitchFamily="2" charset="0"/>
                <a:cs typeface="Verdana"/>
              </a:rPr>
              <a:t> y el deseo de querernos vivas, impulsamos nuevas formas de habitar lo público con esta agenda comunitaria. </a:t>
            </a:r>
            <a:endParaRPr lang="es-ES" sz="2000" b="1" dirty="0" smtClean="0">
              <a:solidFill>
                <a:srgbClr val="4D9C2D"/>
              </a:solidFill>
              <a:ea typeface="2Dumb" pitchFamily="2" charset="0"/>
              <a:cs typeface="Verdana"/>
            </a:endParaRPr>
          </a:p>
          <a:p>
            <a:r>
              <a:rPr lang="es-ES" sz="2000" b="1" dirty="0" smtClean="0">
                <a:solidFill>
                  <a:srgbClr val="4D9C2D"/>
                </a:solidFill>
                <a:ea typeface="2Dumb" pitchFamily="2" charset="0"/>
                <a:cs typeface="Verdana"/>
              </a:rPr>
              <a:t>					 Nos implicó: </a:t>
            </a:r>
            <a:endParaRPr lang="es-ES" sz="2000" b="1" dirty="0">
              <a:solidFill>
                <a:srgbClr val="4D9C2D"/>
              </a:solidFill>
              <a:ea typeface="2Dumb" pitchFamily="2" charset="0"/>
              <a:cs typeface="Verdana"/>
            </a:endParaRPr>
          </a:p>
        </p:txBody>
      </p:sp>
      <p:sp>
        <p:nvSpPr>
          <p:cNvPr id="4" name="Rectángulo 3"/>
          <p:cNvSpPr/>
          <p:nvPr/>
        </p:nvSpPr>
        <p:spPr>
          <a:xfrm>
            <a:off x="373543" y="3113130"/>
            <a:ext cx="8894618" cy="2862322"/>
          </a:xfrm>
          <a:prstGeom prst="rect">
            <a:avLst/>
          </a:prstGeom>
        </p:spPr>
        <p:txBody>
          <a:bodyPr wrap="square">
            <a:spAutoFit/>
          </a:bodyPr>
          <a:lstStyle/>
          <a:p>
            <a:pPr marL="249238" algn="just">
              <a:defRPr/>
            </a:pPr>
            <a:r>
              <a:rPr lang="es-ES" dirty="0" smtClean="0">
                <a:solidFill>
                  <a:prstClr val="black"/>
                </a:solidFill>
                <a:ea typeface="2Dumb" pitchFamily="2" charset="0"/>
                <a:cs typeface="Verdana"/>
              </a:rPr>
              <a:t>Reuniones semanales durante 6  meses en donde </a:t>
            </a:r>
            <a:r>
              <a:rPr lang="es-ES" dirty="0" smtClean="0">
                <a:solidFill>
                  <a:srgbClr val="4D9C2D"/>
                </a:solidFill>
                <a:ea typeface="2Dumb" pitchFamily="2" charset="0"/>
                <a:cs typeface="Verdana"/>
              </a:rPr>
              <a:t>aprendimos, analizamos, estudiamos, dialogamos, debatimos, decidimos, acordamos y sanamos. </a:t>
            </a:r>
            <a:endParaRPr lang="es-ES" dirty="0">
              <a:solidFill>
                <a:prstClr val="black"/>
              </a:solidFill>
              <a:ea typeface="2Dumb" pitchFamily="2" charset="0"/>
              <a:cs typeface="Verdana"/>
            </a:endParaRPr>
          </a:p>
          <a:p>
            <a:pPr marL="534988" indent="-285750" algn="just">
              <a:buFont typeface="Wingdings" panose="05000000000000000000" pitchFamily="2" charset="2"/>
              <a:buChar char="ü"/>
              <a:defRPr/>
            </a:pPr>
            <a:r>
              <a:rPr lang="es-ES" dirty="0" smtClean="0">
                <a:solidFill>
                  <a:srgbClr val="4D9C2D"/>
                </a:solidFill>
                <a:ea typeface="2Dumb" pitchFamily="2" charset="0"/>
                <a:cs typeface="Verdana"/>
              </a:rPr>
              <a:t>Actividades comunitarias en el </a:t>
            </a:r>
            <a:r>
              <a:rPr lang="es-ES" dirty="0" err="1" smtClean="0">
                <a:solidFill>
                  <a:srgbClr val="4D9C2D"/>
                </a:solidFill>
                <a:ea typeface="2Dumb" pitchFamily="2" charset="0"/>
                <a:cs typeface="Verdana"/>
              </a:rPr>
              <a:t>Sardaneta</a:t>
            </a:r>
            <a:r>
              <a:rPr lang="es-ES" dirty="0" smtClean="0">
                <a:solidFill>
                  <a:srgbClr val="4D9C2D"/>
                </a:solidFill>
                <a:ea typeface="2Dumb" pitchFamily="2" charset="0"/>
                <a:cs typeface="Verdana"/>
              </a:rPr>
              <a:t>, </a:t>
            </a:r>
            <a:r>
              <a:rPr lang="es-ES" dirty="0" smtClean="0">
                <a:solidFill>
                  <a:prstClr val="black"/>
                </a:solidFill>
                <a:ea typeface="2Dumb" pitchFamily="2" charset="0"/>
                <a:cs typeface="Verdana"/>
              </a:rPr>
              <a:t> para dialogar sobre estereotipos de género, conversar con las mujeres, tomar té y darnos masaje.</a:t>
            </a:r>
          </a:p>
          <a:p>
            <a:pPr marL="534988" indent="-285750" algn="just">
              <a:buFont typeface="Wingdings" panose="05000000000000000000" pitchFamily="2" charset="2"/>
              <a:buChar char="ü"/>
              <a:defRPr/>
            </a:pPr>
            <a:r>
              <a:rPr lang="es-ES" dirty="0" smtClean="0">
                <a:solidFill>
                  <a:srgbClr val="4D9C2D"/>
                </a:solidFill>
                <a:ea typeface="2Dumb" pitchFamily="2" charset="0"/>
                <a:cs typeface="Verdana"/>
              </a:rPr>
              <a:t>Reuniones de trabajo</a:t>
            </a:r>
            <a:r>
              <a:rPr lang="es-ES" dirty="0">
                <a:solidFill>
                  <a:prstClr val="black"/>
                </a:solidFill>
                <a:ea typeface="2Dumb" pitchFamily="2" charset="0"/>
                <a:cs typeface="Verdana"/>
              </a:rPr>
              <a:t> </a:t>
            </a:r>
            <a:r>
              <a:rPr lang="es-ES" dirty="0" smtClean="0">
                <a:solidFill>
                  <a:prstClr val="black"/>
                </a:solidFill>
                <a:ea typeface="2Dumb" pitchFamily="2" charset="0"/>
                <a:cs typeface="Verdana"/>
              </a:rPr>
              <a:t>con autoridades para exponer nuestra voz y experiencia como mujeres en los </a:t>
            </a:r>
            <a:r>
              <a:rPr lang="es-ES" dirty="0">
                <a:solidFill>
                  <a:prstClr val="black"/>
                </a:solidFill>
                <a:ea typeface="2Dumb" pitchFamily="2" charset="0"/>
                <a:cs typeface="Verdana"/>
              </a:rPr>
              <a:t>espacios </a:t>
            </a:r>
            <a:r>
              <a:rPr lang="es-ES" dirty="0" smtClean="0">
                <a:solidFill>
                  <a:prstClr val="black"/>
                </a:solidFill>
                <a:ea typeface="2Dumb" pitchFamily="2" charset="0"/>
                <a:cs typeface="Verdana"/>
              </a:rPr>
              <a:t>públicos y nuestra propuesta de seguridad en el </a:t>
            </a:r>
            <a:r>
              <a:rPr lang="es-ES" dirty="0" err="1" smtClean="0">
                <a:solidFill>
                  <a:prstClr val="black"/>
                </a:solidFill>
                <a:ea typeface="2Dumb" pitchFamily="2" charset="0"/>
                <a:cs typeface="Verdana"/>
              </a:rPr>
              <a:t>Sardaneta</a:t>
            </a:r>
            <a:r>
              <a:rPr lang="es-ES" dirty="0" smtClean="0">
                <a:solidFill>
                  <a:prstClr val="black"/>
                </a:solidFill>
                <a:ea typeface="2Dumb" pitchFamily="2" charset="0"/>
                <a:cs typeface="Verdana"/>
              </a:rPr>
              <a:t>. </a:t>
            </a:r>
            <a:endParaRPr lang="es-ES" dirty="0">
              <a:solidFill>
                <a:prstClr val="black"/>
              </a:solidFill>
              <a:ea typeface="2Dumb" pitchFamily="2" charset="0"/>
              <a:cs typeface="Verdana"/>
            </a:endParaRPr>
          </a:p>
          <a:p>
            <a:pPr marL="534988" indent="-285750" algn="just">
              <a:buFont typeface="Wingdings" panose="05000000000000000000" pitchFamily="2" charset="2"/>
              <a:buChar char="ü"/>
              <a:defRPr/>
            </a:pPr>
            <a:r>
              <a:rPr lang="es-ES" dirty="0" smtClean="0">
                <a:solidFill>
                  <a:prstClr val="black"/>
                </a:solidFill>
                <a:ea typeface="2Dumb" pitchFamily="2" charset="0"/>
                <a:cs typeface="Verdana"/>
              </a:rPr>
              <a:t>Definición de objetivos y temas </a:t>
            </a:r>
            <a:r>
              <a:rPr lang="es-ES" dirty="0">
                <a:solidFill>
                  <a:prstClr val="black"/>
                </a:solidFill>
                <a:ea typeface="2Dumb" pitchFamily="2" charset="0"/>
                <a:cs typeface="Verdana"/>
              </a:rPr>
              <a:t>de </a:t>
            </a:r>
            <a:r>
              <a:rPr lang="es-ES" dirty="0" smtClean="0">
                <a:solidFill>
                  <a:srgbClr val="4D9C2D"/>
                </a:solidFill>
                <a:ea typeface="2Dumb" pitchFamily="2" charset="0"/>
                <a:cs typeface="Verdana"/>
              </a:rPr>
              <a:t>la Agenda Comunitaria. </a:t>
            </a:r>
            <a:endParaRPr lang="es-ES" dirty="0">
              <a:solidFill>
                <a:prstClr val="black"/>
              </a:solidFill>
              <a:ea typeface="2Dumb" pitchFamily="2" charset="0"/>
              <a:cs typeface="Verdana"/>
            </a:endParaRPr>
          </a:p>
          <a:p>
            <a:pPr marL="534988" indent="-285750" algn="just">
              <a:buFont typeface="Wingdings" panose="05000000000000000000" pitchFamily="2" charset="2"/>
              <a:buChar char="ü"/>
              <a:defRPr/>
            </a:pPr>
            <a:r>
              <a:rPr lang="es-ES" dirty="0" smtClean="0">
                <a:solidFill>
                  <a:prstClr val="black"/>
                </a:solidFill>
                <a:ea typeface="2Dumb" pitchFamily="2" charset="0"/>
                <a:cs typeface="Verdana"/>
              </a:rPr>
              <a:t>Acordamos 3 ejes de acción transformadora: </a:t>
            </a:r>
            <a:r>
              <a:rPr lang="es-ES" dirty="0" smtClean="0">
                <a:solidFill>
                  <a:srgbClr val="4D9C2D"/>
                </a:solidFill>
                <a:ea typeface="2Dumb" pitchFamily="2" charset="0"/>
                <a:cs typeface="Verdana"/>
              </a:rPr>
              <a:t>Autocuidado-Aprendizajes-Articulación.</a:t>
            </a:r>
            <a:endParaRPr lang="es-ES" dirty="0">
              <a:solidFill>
                <a:prstClr val="black"/>
              </a:solidFill>
              <a:ea typeface="2Dumb" pitchFamily="2" charset="0"/>
              <a:cs typeface="Verdana"/>
            </a:endParaRPr>
          </a:p>
          <a:p>
            <a:pPr marL="534988" indent="-285750" algn="just">
              <a:buFont typeface="Wingdings" panose="05000000000000000000" pitchFamily="2" charset="2"/>
              <a:buChar char="ü"/>
              <a:defRPr/>
            </a:pPr>
            <a:r>
              <a:rPr lang="es-ES" dirty="0" smtClean="0">
                <a:solidFill>
                  <a:prstClr val="black"/>
                </a:solidFill>
                <a:ea typeface="2Dumb" pitchFamily="2" charset="0"/>
                <a:cs typeface="Verdana"/>
              </a:rPr>
              <a:t>Aprendimos y pusimos en practica </a:t>
            </a:r>
            <a:r>
              <a:rPr lang="es-ES" dirty="0" smtClean="0">
                <a:solidFill>
                  <a:srgbClr val="4D9C2D"/>
                </a:solidFill>
                <a:ea typeface="2Dumb" pitchFamily="2" charset="0"/>
                <a:cs typeface="Verdana"/>
              </a:rPr>
              <a:t>círculos de paz</a:t>
            </a:r>
            <a:r>
              <a:rPr lang="es-ES" dirty="0" smtClean="0">
                <a:ea typeface="2Dumb" pitchFamily="2" charset="0"/>
                <a:cs typeface="Verdana"/>
              </a:rPr>
              <a:t> para celebrar, decir como nos sentimos, tomar decisiones, compartir experiencias.</a:t>
            </a:r>
            <a:endParaRPr lang="es-ES" dirty="0">
              <a:solidFill>
                <a:prstClr val="black"/>
              </a:solidFill>
              <a:ea typeface="2Dumb" pitchFamily="2" charset="0"/>
              <a:cs typeface="Verdana"/>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420031" y="198474"/>
            <a:ext cx="2447887" cy="1835915"/>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420031" y="2346067"/>
            <a:ext cx="2641339" cy="1981004"/>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420031" y="4544291"/>
            <a:ext cx="2641339" cy="1981005"/>
          </a:xfrm>
          <a:prstGeom prst="rect">
            <a:avLst/>
          </a:prstGeom>
        </p:spPr>
      </p:pic>
    </p:spTree>
    <p:extLst>
      <p:ext uri="{BB962C8B-B14F-4D97-AF65-F5344CB8AC3E}">
        <p14:creationId xmlns:p14="http://schemas.microsoft.com/office/powerpoint/2010/main" xmlns="" val="2323163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rot="20256879">
            <a:off x="205698" y="673207"/>
            <a:ext cx="4242981" cy="1184369"/>
          </a:xfrm>
        </p:spPr>
        <p:style>
          <a:lnRef idx="3">
            <a:schemeClr val="lt1"/>
          </a:lnRef>
          <a:fillRef idx="1">
            <a:schemeClr val="accent6"/>
          </a:fillRef>
          <a:effectRef idx="1">
            <a:schemeClr val="accent6"/>
          </a:effectRef>
          <a:fontRef idx="minor">
            <a:schemeClr val="lt1"/>
          </a:fontRef>
        </p:style>
        <p:txBody>
          <a:bodyPr>
            <a:normAutofit fontScale="92500" lnSpcReduction="10000"/>
          </a:bodyPr>
          <a:lstStyle/>
          <a:p>
            <a:r>
              <a:rPr lang="es-MX" dirty="0" smtClean="0"/>
              <a:t>Teníamos la experiencia de haber acudido a las autoridades  y la impunidad nos genera impotencia, enojo, coraje y desesperanza.</a:t>
            </a:r>
            <a:endParaRPr lang="es-MX" dirty="0"/>
          </a:p>
        </p:txBody>
      </p:sp>
      <p:pic>
        <p:nvPicPr>
          <p:cNvPr id="4" name="Marcador de contenido 3"/>
          <p:cNvPicPr>
            <a:picLocks noGrp="1" noChangeAspect="1"/>
          </p:cNvPicPr>
          <p:nvPr>
            <p:ph sz="half" idx="2"/>
          </p:nvPr>
        </p:nvPicPr>
        <p:blipFill>
          <a:blip r:embed="rId2" cstate="print"/>
          <a:stretch>
            <a:fillRect/>
          </a:stretch>
        </p:blipFill>
        <p:spPr>
          <a:xfrm>
            <a:off x="498411" y="2620887"/>
            <a:ext cx="1548404" cy="3684588"/>
          </a:xfrm>
          <a:prstGeom prst="rect">
            <a:avLst/>
          </a:prstGeom>
        </p:spPr>
      </p:pic>
      <p:sp>
        <p:nvSpPr>
          <p:cNvPr id="7" name="Marcador de texto 6"/>
          <p:cNvSpPr>
            <a:spLocks noGrp="1"/>
          </p:cNvSpPr>
          <p:nvPr>
            <p:ph type="body" sz="quarter" idx="3"/>
          </p:nvPr>
        </p:nvSpPr>
        <p:spPr>
          <a:xfrm>
            <a:off x="6236043" y="280087"/>
            <a:ext cx="5527588" cy="1187021"/>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MX" sz="1600" dirty="0" smtClean="0"/>
              <a:t>Empezamos a hablar de cómo nos sentimos y reconocer nuestro cuerpo. Y el enojo se transformó en energía. Reconociendo cómo nos afecta y lo que vivimos. Sentir cómo lo recoge el cuerpo. Fue sanador. </a:t>
            </a:r>
            <a:endParaRPr lang="es-MX" sz="1600" dirty="0"/>
          </a:p>
        </p:txBody>
      </p:sp>
      <p:pic>
        <p:nvPicPr>
          <p:cNvPr id="9" name="Marcador de contenido 8"/>
          <p:cNvPicPr>
            <a:picLocks noGrp="1" noChangeAspect="1"/>
          </p:cNvPicPr>
          <p:nvPr>
            <p:ph sz="quarter" idx="4"/>
          </p:nvPr>
        </p:nvPicPr>
        <p:blipFill>
          <a:blip r:embed="rId3" cstate="print"/>
          <a:stretch>
            <a:fillRect/>
          </a:stretch>
        </p:blipFill>
        <p:spPr>
          <a:xfrm>
            <a:off x="10895137" y="2448406"/>
            <a:ext cx="1296863" cy="2238924"/>
          </a:xfrm>
          <a:prstGeom prst="rect">
            <a:avLst/>
          </a:prstGeom>
        </p:spPr>
      </p:pic>
      <p:pic>
        <p:nvPicPr>
          <p:cNvPr id="10" name="Imagen 9"/>
          <p:cNvPicPr>
            <a:picLocks noChangeAspect="1"/>
          </p:cNvPicPr>
          <p:nvPr/>
        </p:nvPicPr>
        <p:blipFill>
          <a:blip r:embed="rId4" cstate="print"/>
          <a:stretch>
            <a:fillRect/>
          </a:stretch>
        </p:blipFill>
        <p:spPr>
          <a:xfrm>
            <a:off x="4159990" y="1932199"/>
            <a:ext cx="2798495" cy="2722311"/>
          </a:xfrm>
          <a:prstGeom prst="rect">
            <a:avLst/>
          </a:prstGeom>
        </p:spPr>
      </p:pic>
      <p:sp>
        <p:nvSpPr>
          <p:cNvPr id="2" name="Flecha doblada 1"/>
          <p:cNvSpPr/>
          <p:nvPr/>
        </p:nvSpPr>
        <p:spPr>
          <a:xfrm>
            <a:off x="2914351" y="1525768"/>
            <a:ext cx="2712093" cy="609600"/>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solidFill>
                <a:schemeClr val="tx1"/>
              </a:solidFill>
            </a:endParaRPr>
          </a:p>
        </p:txBody>
      </p:sp>
      <p:sp>
        <p:nvSpPr>
          <p:cNvPr id="11" name="Flecha derecha 10"/>
          <p:cNvSpPr/>
          <p:nvPr/>
        </p:nvSpPr>
        <p:spPr>
          <a:xfrm rot="11127588">
            <a:off x="7721935" y="6154583"/>
            <a:ext cx="1013254" cy="47658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p:cNvSpPr txBox="1"/>
          <p:nvPr/>
        </p:nvSpPr>
        <p:spPr>
          <a:xfrm>
            <a:off x="7416369" y="2034747"/>
            <a:ext cx="3395102" cy="369331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s-MX" dirty="0"/>
              <a:t>La </a:t>
            </a:r>
            <a:r>
              <a:rPr lang="es-MX" dirty="0" smtClean="0"/>
              <a:t>sanación no </a:t>
            </a:r>
            <a:r>
              <a:rPr lang="es-MX" dirty="0"/>
              <a:t>es solo ir al de manera individual al doctor y que me dé una receta y ver cómo la puedo surtir y con eso curarme y que me cuerpo se sienta sin dolor.</a:t>
            </a:r>
          </a:p>
          <a:p>
            <a:r>
              <a:rPr lang="es-MX" dirty="0"/>
              <a:t>Sino como un proceso en el que me tengo que reconocer quién soy, de dónde vengo y </a:t>
            </a:r>
            <a:r>
              <a:rPr lang="es-MX" dirty="0" smtClean="0"/>
              <a:t>cómo me </a:t>
            </a:r>
            <a:r>
              <a:rPr lang="es-MX" dirty="0"/>
              <a:t>ubico en el </a:t>
            </a:r>
            <a:r>
              <a:rPr lang="es-MX" dirty="0" smtClean="0"/>
              <a:t>mundo. </a:t>
            </a:r>
            <a:r>
              <a:rPr lang="es-MX" dirty="0"/>
              <a:t>Este es un proceso que podemos llamar de memoria,</a:t>
            </a:r>
          </a:p>
          <a:p>
            <a:r>
              <a:rPr lang="es-MX" dirty="0"/>
              <a:t>revitalización y recuperación de saberes </a:t>
            </a:r>
            <a:r>
              <a:rPr lang="es-MX" dirty="0" smtClean="0"/>
              <a:t>ancestrales</a:t>
            </a:r>
            <a:r>
              <a:rPr lang="es-MX" dirty="0"/>
              <a:t>.</a:t>
            </a:r>
          </a:p>
        </p:txBody>
      </p:sp>
      <p:sp>
        <p:nvSpPr>
          <p:cNvPr id="13" name="CuadroTexto 12"/>
          <p:cNvSpPr txBox="1"/>
          <p:nvPr/>
        </p:nvSpPr>
        <p:spPr>
          <a:xfrm>
            <a:off x="2405184" y="4695699"/>
            <a:ext cx="4553301" cy="17543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MX" dirty="0" smtClean="0"/>
              <a:t>Reflexionamos sobre nuestra sabiduría interna y la heredada, así como el poder sanador contenidos en formas comunes de hablar, de reconocer en las plantas, de estar bien para transformar la realidad con otras, a nuestro tiempo y con alegría. </a:t>
            </a:r>
            <a:endParaRPr lang="es-MX" dirty="0"/>
          </a:p>
        </p:txBody>
      </p:sp>
      <p:sp>
        <p:nvSpPr>
          <p:cNvPr id="14" name="Flecha derecha 13"/>
          <p:cNvSpPr/>
          <p:nvPr/>
        </p:nvSpPr>
        <p:spPr>
          <a:xfrm rot="19996403">
            <a:off x="3191400" y="3822357"/>
            <a:ext cx="617838" cy="64082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3525670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TM03457444[[fn=Base]]</Template>
  <TotalTime>2294</TotalTime>
  <Words>1889</Words>
  <Application>Microsoft Office PowerPoint</Application>
  <PresentationFormat>Personalizado</PresentationFormat>
  <Paragraphs>115</Paragraphs>
  <Slides>16</Slides>
  <Notes>7</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EXPERIENCIA DE ORGANIZACIÓN DE MUJERES PARA LA PREVENCION COMUNITARIA DEL DERECHO A UNA VIDA LIBRE DE VIOLENCIA EN EL ESPACIO PUBLICO</vt:lpstr>
      <vt:lpstr>Diapositiva 2</vt:lpstr>
      <vt:lpstr>Diapositiva 3</vt:lpstr>
      <vt:lpstr>Diapositiva 4</vt:lpstr>
      <vt:lpstr>Diapositiva 5</vt:lpstr>
      <vt:lpstr>Diapositiva 6</vt:lpstr>
      <vt:lpstr>Diapositiva 7</vt:lpstr>
      <vt:lpstr>Diapositiva 8</vt:lpstr>
      <vt:lpstr>Diapositiva 9</vt:lpstr>
      <vt:lpstr>Al compartir nuestras experiencias nos dimos cuenta que la mayoría de nosotras y mujeres de nuestras familias, vecinas y amigas constantemente hemos padecido acoso sexual. Así que nos dimos a la tarea de generar en el mercadito de los sábado un espacio agradable para hablar con las mujeres que van a comprar, vender o hacer trueque. Lo pensamos como un espacio de transformación social al generar otra manera de encontrarnos.  Lo limpiamos y ambientamos a manera de escenario para encontrarnos aún en lo público pero de una forma íntima y profunda. Invitamos a las mujeres a que se tomaran unos minutos, les ofrecemos un té elaborado con amor y con conocimiento de plantas curativas. Nuestras manos ungidas con aceites relajantes tocaban sus cabezas para realizar por unos minutos un masaje y un contacto con el cuerpo, sus experiencias, susurros y heridas. Nos miramos o los ojos y parecía que nos conocíamos de siempre o que, aunque nos encontrábamos a diario no nos habíamos mirado de esta forma.</vt:lpstr>
      <vt:lpstr>Diapositiva 11</vt:lpstr>
      <vt:lpstr>Diapositiva 12</vt:lpstr>
      <vt:lpstr>  Acordamos 3 ejes de acción transformadora:   Autocuidado y espacios de encuentro de mujeres. Reconocer como recoge nuestro cuerpo lo que vivimos y sentimos.  Aprendizajes para la vida para estar bien y poder transformar. No es para aprender temas ni contenidos.  Articulación como un componente comunitario. La comunidad también es responsable del cuidado de las mujeres.  </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Angeles Lopez</dc:creator>
  <cp:lastModifiedBy>WinuE</cp:lastModifiedBy>
  <cp:revision>80</cp:revision>
  <dcterms:created xsi:type="dcterms:W3CDTF">2020-06-17T16:19:38Z</dcterms:created>
  <dcterms:modified xsi:type="dcterms:W3CDTF">2020-12-02T03:40:01Z</dcterms:modified>
</cp:coreProperties>
</file>